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58" r:id="rId1"/>
  </p:sldMasterIdLst>
  <p:notesMasterIdLst>
    <p:notesMasterId r:id="rId26"/>
  </p:notesMasterIdLst>
  <p:handoutMasterIdLst>
    <p:handoutMasterId r:id="rId27"/>
  </p:handoutMasterIdLst>
  <p:sldIdLst>
    <p:sldId id="615" r:id="rId2"/>
    <p:sldId id="632" r:id="rId3"/>
    <p:sldId id="633" r:id="rId4"/>
    <p:sldId id="634" r:id="rId5"/>
    <p:sldId id="635" r:id="rId6"/>
    <p:sldId id="669" r:id="rId7"/>
    <p:sldId id="670" r:id="rId8"/>
    <p:sldId id="671" r:id="rId9"/>
    <p:sldId id="672" r:id="rId10"/>
    <p:sldId id="673" r:id="rId11"/>
    <p:sldId id="674" r:id="rId12"/>
    <p:sldId id="675" r:id="rId13"/>
    <p:sldId id="684" r:id="rId14"/>
    <p:sldId id="683" r:id="rId15"/>
    <p:sldId id="676" r:id="rId16"/>
    <p:sldId id="688" r:id="rId17"/>
    <p:sldId id="689" r:id="rId18"/>
    <p:sldId id="690" r:id="rId19"/>
    <p:sldId id="691" r:id="rId20"/>
    <p:sldId id="686" r:id="rId21"/>
    <p:sldId id="682" r:id="rId22"/>
    <p:sldId id="692" r:id="rId23"/>
    <p:sldId id="685" r:id="rId24"/>
    <p:sldId id="661" r:id="rId25"/>
  </p:sldIdLst>
  <p:sldSz cx="9144000" cy="6858000" type="screen4x3"/>
  <p:notesSz cx="6794500" cy="99314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185" userDrawn="1">
          <p15:clr>
            <a:srgbClr val="A4A3A4"/>
          </p15:clr>
        </p15:guide>
        <p15:guide id="3" orient="horz" pos="3135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orient="horz" pos="414" userDrawn="1">
          <p15:clr>
            <a:srgbClr val="A4A3A4"/>
          </p15:clr>
        </p15:guide>
        <p15:guide id="6" pos="473" userDrawn="1">
          <p15:clr>
            <a:srgbClr val="A4A3A4"/>
          </p15:clr>
        </p15:guide>
        <p15:guide id="7" pos="5287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pos="1980" userDrawn="1">
          <p15:clr>
            <a:srgbClr val="A4A3A4"/>
          </p15:clr>
        </p15:guide>
        <p15:guide id="10" pos="3780" userDrawn="1">
          <p15:clr>
            <a:srgbClr val="A4A3A4"/>
          </p15:clr>
        </p15:guide>
        <p15:guide id="11" pos="3047" userDrawn="1">
          <p15:clr>
            <a:srgbClr val="A4A3A4"/>
          </p15:clr>
        </p15:guide>
        <p15:guide id="12" pos="27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5E2C"/>
    <a:srgbClr val="000000"/>
    <a:srgbClr val="FFFF00"/>
    <a:srgbClr val="E4007F"/>
    <a:srgbClr val="00FF00"/>
    <a:srgbClr val="0000FF"/>
    <a:srgbClr val="FF0000"/>
    <a:srgbClr val="00FFFF"/>
    <a:srgbClr val="0071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 autoAdjust="0"/>
  </p:normalViewPr>
  <p:slideViewPr>
    <p:cSldViewPr>
      <p:cViewPr varScale="1">
        <p:scale>
          <a:sx n="78" d="100"/>
          <a:sy n="78" d="100"/>
        </p:scale>
        <p:origin x="1332" y="84"/>
      </p:cViewPr>
      <p:guideLst>
        <p:guide orient="horz" pos="2160"/>
        <p:guide orient="horz" pos="1185"/>
        <p:guide orient="horz" pos="3135"/>
        <p:guide orient="horz" pos="3906"/>
        <p:guide orient="horz" pos="414"/>
        <p:guide pos="473"/>
        <p:guide pos="5287"/>
        <p:guide pos="2880"/>
        <p:guide pos="1980"/>
        <p:guide pos="3780"/>
        <p:guide pos="3047"/>
        <p:guide pos="2713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936" y="78"/>
      </p:cViewPr>
      <p:guideLst>
        <p:guide orient="horz" pos="3128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A9A1-49A5-4813-BE73-64411D697E83}" type="datetimeFigureOut">
              <a:rPr kumimoji="1" lang="ja-JP" altLang="en-US" smtClean="0"/>
              <a:t>2018/6/7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E35D2-4F1F-4BDF-88EC-2B2C6B44951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01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18005-AB2E-4230-9CBF-EC876F8C3946}" type="datetimeFigureOut">
              <a:rPr kumimoji="1" lang="ja-JP" altLang="en-US" smtClean="0"/>
              <a:t>2018/6/7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E3972-898B-454C-95F2-E930BA80A49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07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3972-898B-454C-95F2-E930BA80A49A}" type="slidenum">
              <a:rPr kumimoji="1" lang="ja-JP" altLang="en-US" smtClean="0"/>
              <a:t>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210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3972-898B-454C-95F2-E930BA80A49A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497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3972-898B-454C-95F2-E930BA80A49A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380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3972-898B-454C-95F2-E930BA80A49A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19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3972-898B-454C-95F2-E930BA80A49A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830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3972-898B-454C-95F2-E930BA80A49A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850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0277" y="3122185"/>
            <a:ext cx="7643446" cy="613630"/>
          </a:xfrm>
        </p:spPr>
        <p:txBody>
          <a:bodyPr wrap="square">
            <a:spAutoFit/>
          </a:bodyPr>
          <a:lstStyle>
            <a:lvl1pPr algn="ctr">
              <a:lnSpc>
                <a:spcPct val="120000"/>
              </a:lnSpc>
              <a:defRPr sz="3323" b="1"/>
            </a:lvl1pPr>
          </a:lstStyle>
          <a:p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435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ガイド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線コネクタ 26"/>
          <p:cNvCxnSpPr/>
          <p:nvPr userDrawn="1"/>
        </p:nvCxnSpPr>
        <p:spPr>
          <a:xfrm flipV="1">
            <a:off x="750277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V="1">
            <a:off x="4572000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 userDrawn="1"/>
        </p:nvCxnSpPr>
        <p:spPr>
          <a:xfrm flipV="1">
            <a:off x="3143250" y="-1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 flipV="1">
            <a:off x="599195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 userDrawn="1"/>
        </p:nvCxnSpPr>
        <p:spPr>
          <a:xfrm flipV="1">
            <a:off x="8393723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 userDrawn="1"/>
        </p:nvCxnSpPr>
        <p:spPr>
          <a:xfrm flipH="1">
            <a:off x="0" y="656692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 userDrawn="1"/>
        </p:nvCxnSpPr>
        <p:spPr>
          <a:xfrm flipH="1">
            <a:off x="0" y="1881188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 userDrawn="1"/>
        </p:nvCxnSpPr>
        <p:spPr>
          <a:xfrm flipH="1">
            <a:off x="0" y="3429000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 userDrawn="1"/>
        </p:nvCxnSpPr>
        <p:spPr>
          <a:xfrm flipH="1">
            <a:off x="-12101" y="4976813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 flipH="1">
            <a:off x="0" y="6201309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33"/>
          <p:cNvSpPr>
            <a:spLocks noChangeArrowheads="1"/>
          </p:cNvSpPr>
          <p:nvPr userDrawn="1"/>
        </p:nvSpPr>
        <p:spPr bwMode="gray">
          <a:xfrm>
            <a:off x="4605177" y="3248981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メイリオ" pitchFamily="50" charset="-128"/>
              </a:rPr>
              <a:t>0cm</a:t>
            </a:r>
            <a:endParaRPr lang="en-US" altLang="ja-JP" sz="1477" dirty="0">
              <a:solidFill>
                <a:schemeClr val="tx2"/>
              </a:solidFill>
              <a:latin typeface="メイリオ" pitchFamily="50" charset="-128"/>
            </a:endParaRPr>
          </a:p>
        </p:txBody>
      </p:sp>
      <p:sp>
        <p:nvSpPr>
          <p:cNvPr id="38" name="AutoShape 33"/>
          <p:cNvSpPr>
            <a:spLocks noChangeArrowheads="1"/>
          </p:cNvSpPr>
          <p:nvPr userDrawn="1"/>
        </p:nvSpPr>
        <p:spPr bwMode="gray">
          <a:xfrm>
            <a:off x="4605234" y="1715279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4.30cm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39" name="AutoShape 33"/>
          <p:cNvSpPr>
            <a:spLocks noChangeArrowheads="1"/>
          </p:cNvSpPr>
          <p:nvPr userDrawn="1"/>
        </p:nvSpPr>
        <p:spPr bwMode="gray">
          <a:xfrm>
            <a:off x="218286" y="3563939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11.50cm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0" name="AutoShape 33"/>
          <p:cNvSpPr>
            <a:spLocks noChangeArrowheads="1"/>
          </p:cNvSpPr>
          <p:nvPr userDrawn="1"/>
        </p:nvSpPr>
        <p:spPr bwMode="gray">
          <a:xfrm>
            <a:off x="4605234" y="6021289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7.70cm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1" name="AutoShape 33"/>
          <p:cNvSpPr>
            <a:spLocks noChangeArrowheads="1"/>
          </p:cNvSpPr>
          <p:nvPr userDrawn="1"/>
        </p:nvSpPr>
        <p:spPr bwMode="gray">
          <a:xfrm>
            <a:off x="4605234" y="468892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7.70cm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2" name="AutoShape 33"/>
          <p:cNvSpPr>
            <a:spLocks noChangeArrowheads="1"/>
          </p:cNvSpPr>
          <p:nvPr userDrawn="1"/>
        </p:nvSpPr>
        <p:spPr bwMode="gray">
          <a:xfrm>
            <a:off x="2611167" y="3573017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4.30cm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3" name="AutoShape 33"/>
          <p:cNvSpPr>
            <a:spLocks noChangeArrowheads="1"/>
          </p:cNvSpPr>
          <p:nvPr userDrawn="1"/>
        </p:nvSpPr>
        <p:spPr bwMode="gray">
          <a:xfrm>
            <a:off x="4040249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4" name="AutoShape 33"/>
          <p:cNvSpPr>
            <a:spLocks noChangeArrowheads="1"/>
          </p:cNvSpPr>
          <p:nvPr userDrawn="1"/>
        </p:nvSpPr>
        <p:spPr bwMode="gray">
          <a:xfrm>
            <a:off x="5469330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4.30cm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5" name="AutoShape 33"/>
          <p:cNvSpPr>
            <a:spLocks noChangeArrowheads="1"/>
          </p:cNvSpPr>
          <p:nvPr userDrawn="1"/>
        </p:nvSpPr>
        <p:spPr bwMode="gray">
          <a:xfrm>
            <a:off x="7862212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11.50cm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6" name="AutoShape 33"/>
          <p:cNvSpPr>
            <a:spLocks noChangeArrowheads="1"/>
          </p:cNvSpPr>
          <p:nvPr userDrawn="1"/>
        </p:nvSpPr>
        <p:spPr bwMode="gray">
          <a:xfrm>
            <a:off x="4605234" y="482537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477" dirty="0" smtClean="0">
                <a:solidFill>
                  <a:schemeClr val="tx2"/>
                </a:solidFill>
                <a:latin typeface="+mn-ea"/>
                <a:ea typeface="+mn-ea"/>
              </a:rPr>
              <a:t>4.30cm</a:t>
            </a:r>
            <a:endParaRPr lang="en-US" altLang="ja-JP" sz="1477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48" name="タイトル 1"/>
          <p:cNvSpPr>
            <a:spLocks noGrp="1"/>
          </p:cNvSpPr>
          <p:nvPr>
            <p:ph type="title"/>
          </p:nvPr>
        </p:nvSpPr>
        <p:spPr bwMode="gray">
          <a:xfrm>
            <a:off x="251520" y="152636"/>
            <a:ext cx="8640960" cy="3960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6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465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 userDrawn="1"/>
        </p:nvSpPr>
        <p:spPr bwMode="gray">
          <a:xfrm>
            <a:off x="0" y="0"/>
            <a:ext cx="17467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endParaRPr lang="ja-JP" altLang="en-US" sz="1662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179938" y="1051200"/>
            <a:ext cx="6213785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392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endParaRPr lang="ja-JP" altLang="en-US" sz="1662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3865" y="3008730"/>
            <a:ext cx="7976271" cy="804539"/>
          </a:xfrm>
          <a:ln w="6350">
            <a:solidFill>
              <a:schemeClr val="tx2"/>
            </a:solidFill>
          </a:ln>
        </p:spPr>
        <p:txBody>
          <a:bodyPr wrap="square" lIns="180000" tIns="180000" rIns="180000" bIns="144000">
            <a:spAutoFit/>
          </a:bodyPr>
          <a:lstStyle>
            <a:lvl1pPr algn="ctr">
              <a:lnSpc>
                <a:spcPct val="120000"/>
              </a:lnSpc>
              <a:defRPr sz="2585">
                <a:solidFill>
                  <a:schemeClr val="tx2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/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9886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9763"/>
            <a:ext cx="9144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lIns="0" tIns="0" rIns="0" bIns="0" anchor="ctr">
            <a:noAutofit/>
          </a:bodyPr>
          <a:lstStyle/>
          <a:p>
            <a:endParaRPr lang="ja-JP" altLang="en-US" sz="1662" dirty="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9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010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補足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 userDrawn="1"/>
        </p:nvSpPr>
        <p:spPr bwMode="auto">
          <a:xfrm>
            <a:off x="0" y="1"/>
            <a:ext cx="9144000" cy="656692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</a:pPr>
            <a:endParaRPr kumimoji="1" lang="ja-JP" altLang="en-US" sz="1477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sz="2215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182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4754" y="404664"/>
            <a:ext cx="8541257" cy="396044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251520" y="6387066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765474" y="641224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1" name="角丸四角形 6"/>
          <p:cNvSpPr/>
          <p:nvPr userDrawn="1"/>
        </p:nvSpPr>
        <p:spPr bwMode="auto">
          <a:xfrm>
            <a:off x="0" y="0"/>
            <a:ext cx="9149553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</a:pPr>
            <a:endParaRPr lang="ja-JP" altLang="en-US" sz="1477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026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634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endParaRPr lang="ja-JP" altLang="en-US" sz="1662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267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endParaRPr lang="ja-JP" altLang="en-US" sz="1662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#J18031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68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6986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51520" y="152636"/>
            <a:ext cx="864096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AutoShape 3"/>
          <p:cNvSpPr>
            <a:spLocks noChangeArrowheads="1"/>
          </p:cNvSpPr>
          <p:nvPr userDrawn="1"/>
        </p:nvSpPr>
        <p:spPr bwMode="gray">
          <a:xfrm>
            <a:off x="3143251" y="6597353"/>
            <a:ext cx="2857500" cy="1790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40000"/>
              </a:lnSpc>
              <a:spcAft>
                <a:spcPts val="1108"/>
              </a:spcAft>
            </a:pPr>
            <a:r>
              <a:rPr lang="en-US" altLang="ja-JP" sz="831" dirty="0" smtClean="0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rPr>
              <a:t>© Presentation Design</a:t>
            </a:r>
          </a:p>
        </p:txBody>
      </p:sp>
    </p:spTree>
    <p:extLst>
      <p:ext uri="{BB962C8B-B14F-4D97-AF65-F5344CB8AC3E}">
        <p14:creationId xmlns:p14="http://schemas.microsoft.com/office/powerpoint/2010/main" val="209329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663" r:id="rId2"/>
    <p:sldLayoutId id="2147483712" r:id="rId3"/>
    <p:sldLayoutId id="2147483725" r:id="rId4"/>
    <p:sldLayoutId id="2147483698" r:id="rId5"/>
    <p:sldLayoutId id="2147483714" r:id="rId6"/>
    <p:sldLayoutId id="2147483699" r:id="rId7"/>
    <p:sldLayoutId id="2147483700" r:id="rId8"/>
    <p:sldLayoutId id="2147483726" r:id="rId9"/>
    <p:sldLayoutId id="214748371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44083" rtl="0" eaLnBrk="1" latinLnBrk="0" hangingPunct="1">
        <a:spcBef>
          <a:spcPct val="0"/>
        </a:spcBef>
        <a:buNone/>
        <a:defRPr kumimoji="1" sz="2215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denshi.numazu-ct.ac.jp/mirsdoc2/mirs180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2.denshi.numazu-ct.ac.jp/mirsdoc2/mirsmg4d/syst/num0005a/index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denshi.numazu-ct.ac.jp/mirsdoc2/mirs1803/rept/num0003a/fuguai/err1.pdf" TargetMode="External"/><Relationship Id="rId2" Type="http://schemas.openxmlformats.org/officeDocument/2006/relationships/hyperlink" Target="http://www2.denshi.numazu-ct.ac.jp/mirsdoc2/mirsmg4d/syst/num0007a/index.html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denshi.numazu-ct.ac.jp/mirsdoc2/mirsmg4d/syst/num0008a/index.html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denshi.numazu-ct.ac.jp/mirsdoc2/mirsmg4d/syst/num0008a/index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denshi.numazu-ct.ac.jp/mirsdoc2/mirsmg4d/syst/num0008a/index.html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rive.google.com/file/d/19uj3t58ZmavSLcwenA1VaW-FCN-rjglK/view?usp=sharin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hyperlink" Target="https://drive.google.com/file/d/1kRZA_DZj6uoIn2Pm4_R6UYVJG02ys6lZ/view?usp=shari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raGQy_QnWi_aPe0yRJDJsX-1jhxv-YYa/view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rive.google.com/file/d/1WLNTIw9rz6i5-Un6QGQNNpyDRAZF7zkh/view?usp=shar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QdSte_EQnmyoR_BaKtQRMeJsVZH0GJ41/view?usp=sharing" TargetMode="External"/><Relationship Id="rId2" Type="http://schemas.openxmlformats.org/officeDocument/2006/relationships/hyperlink" Target="https://drive.google.com/file/d/1w1rEnA31QTlgIIuHXBBlnK2dU4mD_g-n/view?usp=sharing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rive.google.com/file/d/1bKkV1feywsMJnz9WayM9dlT7cFCVa22D/view?usp=shari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2.denshi.numazu-ct.ac.jp/mirsdoc2/mirsmg4d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denshi.numazu-ct.ac.jp/mirsdoc2/mirsmg4d/syst/num0003a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2.denshi.numazu-ct.ac.jp/mirsdoc2/mirsmg4d/syst/num0004a/index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0277" y="2161587"/>
            <a:ext cx="7643446" cy="1090811"/>
          </a:xfrm>
        </p:spPr>
        <p:txBody>
          <a:bodyPr anchor="t" anchorCtr="0">
            <a:spAutoFit/>
          </a:bodyPr>
          <a:lstStyle/>
          <a:p>
            <a:r>
              <a:rPr lang="ja-JP" altLang="en-US" sz="3692" dirty="0"/>
              <a:t>標準機製作報告</a:t>
            </a:r>
            <a:r>
              <a:rPr lang="en-US" altLang="ja-JP" sz="3692" dirty="0"/>
              <a:t/>
            </a:r>
            <a:br>
              <a:rPr lang="en-US" altLang="ja-JP" sz="3692" dirty="0"/>
            </a:br>
            <a:r>
              <a:rPr lang="ja-JP" altLang="en-US" sz="2215" b="0" dirty="0"/>
              <a:t>［ </a:t>
            </a:r>
            <a:r>
              <a:rPr lang="en-US" altLang="ja-JP" sz="2215" b="0" dirty="0"/>
              <a:t>2018</a:t>
            </a:r>
            <a:r>
              <a:rPr lang="ja-JP" altLang="en-US" sz="2215" b="0" dirty="0"/>
              <a:t>年</a:t>
            </a:r>
            <a:r>
              <a:rPr lang="en-US" altLang="ja-JP" sz="2215" b="0" dirty="0"/>
              <a:t>6</a:t>
            </a:r>
            <a:r>
              <a:rPr lang="ja-JP" altLang="en-US" sz="2215" b="0" dirty="0"/>
              <a:t>月</a:t>
            </a:r>
            <a:r>
              <a:rPr lang="en-US" altLang="ja-JP" sz="2215" b="0" dirty="0"/>
              <a:t>8</a:t>
            </a:r>
            <a:r>
              <a:rPr lang="ja-JP" altLang="en-US" sz="2215" b="0" dirty="0"/>
              <a:t>日</a:t>
            </a:r>
            <a:r>
              <a:rPr lang="en-US" altLang="ja-JP" sz="2215" b="0" dirty="0"/>
              <a:t>(</a:t>
            </a:r>
            <a:r>
              <a:rPr lang="ja-JP" altLang="en-US" sz="2215" b="0" dirty="0"/>
              <a:t>金</a:t>
            </a:r>
            <a:r>
              <a:rPr lang="en-US" altLang="ja-JP" sz="2215" b="0" dirty="0"/>
              <a:t>)</a:t>
            </a:r>
            <a:r>
              <a:rPr lang="ja-JP" altLang="en-US" sz="2215" b="0" dirty="0"/>
              <a:t>］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50278" y="1202291"/>
            <a:ext cx="7643445" cy="31822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40000"/>
              </a:lnSpc>
              <a:spcAft>
                <a:spcPts val="1108"/>
              </a:spcAft>
            </a:pPr>
            <a:r>
              <a:rPr lang="ja-JP" altLang="en-US" sz="1477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endParaRPr lang="en-US" altLang="ja-JP" sz="1477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9" name="直角三角形 48"/>
          <p:cNvSpPr/>
          <p:nvPr/>
        </p:nvSpPr>
        <p:spPr bwMode="auto">
          <a:xfrm flipH="1">
            <a:off x="7236296" y="4725144"/>
            <a:ext cx="1907704" cy="2132856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</a:pPr>
            <a:endParaRPr lang="ja-JP" altLang="en-US" sz="1477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0" name="直角三角形 49"/>
          <p:cNvSpPr/>
          <p:nvPr/>
        </p:nvSpPr>
        <p:spPr bwMode="auto">
          <a:xfrm flipV="1">
            <a:off x="0" y="-1"/>
            <a:ext cx="2195736" cy="2240869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</a:pPr>
            <a:endParaRPr lang="ja-JP" altLang="en-US" sz="1477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8620" y="3528704"/>
            <a:ext cx="4106759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323" dirty="0">
                <a:solidFill>
                  <a:schemeClr val="tx2"/>
                </a:solidFill>
              </a:rPr>
              <a:t>MIRS1803</a:t>
            </a:r>
            <a:r>
              <a:rPr lang="en-US" altLang="ja-JP" sz="2215" dirty="0">
                <a:solidFill>
                  <a:schemeClr val="tx2"/>
                </a:solidFill>
              </a:rPr>
              <a:t>  </a:t>
            </a:r>
            <a:endParaRPr lang="ja-JP" altLang="en-US" sz="2215" dirty="0">
              <a:solidFill>
                <a:schemeClr val="tx2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0755" y="4132395"/>
            <a:ext cx="6642486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15" dirty="0"/>
              <a:t>メンバー</a:t>
            </a:r>
            <a:endParaRPr lang="en-US" altLang="ja-JP" sz="2215" dirty="0"/>
          </a:p>
          <a:p>
            <a:pPr algn="ctr"/>
            <a:r>
              <a:rPr lang="en-US" altLang="ja-JP" sz="1662" dirty="0"/>
              <a:t>PM:</a:t>
            </a:r>
            <a:r>
              <a:rPr lang="ja-JP" altLang="en-US" sz="1662" dirty="0"/>
              <a:t>鈴木 慧人</a:t>
            </a:r>
            <a:r>
              <a:rPr lang="en-US" altLang="ja-JP" sz="1662" dirty="0"/>
              <a:t>	TL:</a:t>
            </a:r>
            <a:r>
              <a:rPr lang="ja-JP" altLang="en-US" sz="1662" dirty="0"/>
              <a:t>古川 陽太</a:t>
            </a:r>
            <a:r>
              <a:rPr lang="en-US" altLang="ja-JP" sz="1662" dirty="0"/>
              <a:t>	DM:</a:t>
            </a:r>
            <a:r>
              <a:rPr lang="ja-JP" altLang="en-US" sz="1662" dirty="0"/>
              <a:t>瀧口</a:t>
            </a:r>
            <a:r>
              <a:rPr lang="en-US" altLang="ja-JP" sz="1662" dirty="0"/>
              <a:t> </a:t>
            </a:r>
            <a:r>
              <a:rPr lang="ja-JP" altLang="en-US" sz="1662" dirty="0"/>
              <a:t>周</a:t>
            </a:r>
            <a:r>
              <a:rPr lang="en-US" altLang="ja-JP" sz="1662" dirty="0"/>
              <a:t>	</a:t>
            </a:r>
            <a:r>
              <a:rPr lang="ja-JP" altLang="en-US" sz="1662" dirty="0"/>
              <a:t>磯合 優汰</a:t>
            </a:r>
            <a:endParaRPr lang="en-US" altLang="ja-JP" sz="1662" dirty="0"/>
          </a:p>
          <a:p>
            <a:pPr algn="ctr"/>
            <a:r>
              <a:rPr lang="ja-JP" altLang="en-US" sz="1662" dirty="0"/>
              <a:t>井出 知里</a:t>
            </a:r>
            <a:r>
              <a:rPr lang="en-US" altLang="ja-JP" sz="1662" dirty="0"/>
              <a:t>	</a:t>
            </a:r>
            <a:r>
              <a:rPr lang="ja-JP" altLang="en-US" sz="1662" dirty="0"/>
              <a:t>今泉 肇</a:t>
            </a:r>
            <a:r>
              <a:rPr lang="en-US" altLang="ja-JP" sz="1662" dirty="0"/>
              <a:t>		</a:t>
            </a:r>
            <a:r>
              <a:rPr lang="ja-JP" altLang="en-US" sz="1662" dirty="0"/>
              <a:t>高橋 凌</a:t>
            </a:r>
            <a:r>
              <a:rPr lang="en-US" altLang="ja-JP" sz="1662" dirty="0"/>
              <a:t>		</a:t>
            </a:r>
            <a:r>
              <a:rPr lang="ja-JP" altLang="en-US" sz="1662" dirty="0"/>
              <a:t>深谷 祥平</a:t>
            </a:r>
            <a:r>
              <a:rPr lang="en-US" altLang="ja-JP" sz="1662" dirty="0"/>
              <a:t>	</a:t>
            </a:r>
            <a:endParaRPr lang="ja-JP" altLang="en-US" sz="1662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98525" y="5668769"/>
            <a:ext cx="6546947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>
                <a:solidFill>
                  <a:schemeClr val="accent2"/>
                </a:solidFill>
                <a:hlinkClick r:id="rId3"/>
              </a:rPr>
              <a:t>http://www2.denshi.Numazu-ct.ac.jp/mirsdoc2/mirs1803/</a:t>
            </a:r>
            <a:endParaRPr lang="ja-JP" altLang="en-US" sz="1662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Raspberry </a:t>
            </a:r>
            <a:r>
              <a:rPr lang="en-US" altLang="ja-JP" dirty="0"/>
              <a:t>P</a:t>
            </a:r>
            <a:r>
              <a:rPr lang="en-US" altLang="ja-JP" dirty="0" smtClean="0"/>
              <a:t>i</a:t>
            </a:r>
            <a:r>
              <a:rPr lang="ja-JP" altLang="en-US" dirty="0" smtClean="0"/>
              <a:t>用シールド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1492982"/>
            <a:ext cx="73780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accent3"/>
                </a:solidFill>
              </a:rPr>
              <a:t>&lt;</a:t>
            </a:r>
            <a:r>
              <a:rPr lang="ja-JP" altLang="en-US" sz="2400" dirty="0" smtClean="0">
                <a:solidFill>
                  <a:schemeClr val="accent3"/>
                </a:solidFill>
              </a:rPr>
              <a:t>工夫点</a:t>
            </a:r>
            <a:r>
              <a:rPr lang="en-US" altLang="ja-JP" sz="2400" dirty="0" smtClean="0">
                <a:solidFill>
                  <a:schemeClr val="accent3"/>
                </a:solidFill>
              </a:rPr>
              <a:t>&gt;</a:t>
            </a:r>
          </a:p>
          <a:p>
            <a:r>
              <a:rPr lang="en-US" altLang="ja-JP" sz="2400" dirty="0" smtClean="0"/>
              <a:t>4</a:t>
            </a:r>
            <a:r>
              <a:rPr lang="ja-JP" altLang="en-US" sz="2400" dirty="0" smtClean="0"/>
              <a:t>ピンのハウジングの向きを一直線にそろえて</a:t>
            </a:r>
            <a:endParaRPr lang="en-US" altLang="ja-JP" sz="2400" dirty="0" smtClean="0"/>
          </a:p>
          <a:p>
            <a:r>
              <a:rPr lang="ja-JP" altLang="en-US" sz="2400" dirty="0"/>
              <a:t>複雑</a:t>
            </a:r>
            <a:r>
              <a:rPr lang="ja-JP" altLang="en-US" sz="2400" dirty="0" smtClean="0"/>
              <a:t>にならないようにした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/>
              <a:t>2</a:t>
            </a:r>
            <a:r>
              <a:rPr lang="ja-JP" altLang="en-US" sz="2400" dirty="0" smtClean="0"/>
              <a:t>ピンのハウジングとラズパイをつなげるところは</a:t>
            </a:r>
            <a:endParaRPr lang="en-US" altLang="ja-JP" sz="2400" dirty="0" smtClean="0"/>
          </a:p>
          <a:p>
            <a:r>
              <a:rPr lang="ja-JP" altLang="en-US" sz="2400" dirty="0"/>
              <a:t>ハウジング</a:t>
            </a:r>
            <a:r>
              <a:rPr lang="ja-JP" altLang="en-US" sz="2400" dirty="0" smtClean="0"/>
              <a:t>で穴をふさがないようにジャンパー線</a:t>
            </a:r>
            <a:endParaRPr lang="en-US" altLang="ja-JP" sz="2400" dirty="0" smtClean="0"/>
          </a:p>
          <a:p>
            <a:r>
              <a:rPr lang="ja-JP" altLang="en-US" sz="2400" dirty="0" smtClean="0"/>
              <a:t>でつなげた</a:t>
            </a:r>
            <a:r>
              <a:rPr lang="en-US" altLang="ja-JP" sz="2400" dirty="0" smtClean="0"/>
              <a:t>.</a:t>
            </a:r>
          </a:p>
          <a:p>
            <a:endParaRPr lang="en-US" altLang="ja-JP" sz="2400" dirty="0"/>
          </a:p>
          <a:p>
            <a:r>
              <a:rPr lang="en-US" altLang="ja-JP" sz="2400" dirty="0" smtClean="0">
                <a:solidFill>
                  <a:schemeClr val="accent2"/>
                </a:solidFill>
              </a:rPr>
              <a:t>&lt;</a:t>
            </a:r>
            <a:r>
              <a:rPr lang="ja-JP" altLang="en-US" sz="2400" dirty="0" smtClean="0">
                <a:solidFill>
                  <a:schemeClr val="accent2"/>
                </a:solidFill>
              </a:rPr>
              <a:t>反省点</a:t>
            </a:r>
            <a:r>
              <a:rPr lang="en-US" altLang="ja-JP" sz="2400" dirty="0" smtClean="0">
                <a:solidFill>
                  <a:schemeClr val="accent2"/>
                </a:solidFill>
              </a:rPr>
              <a:t>&gt;</a:t>
            </a:r>
            <a:endParaRPr lang="en-US" altLang="ja-JP" sz="2400" dirty="0">
              <a:solidFill>
                <a:schemeClr val="accent2"/>
              </a:solidFill>
            </a:endParaRPr>
          </a:p>
          <a:p>
            <a:r>
              <a:rPr lang="ja-JP" altLang="en-US" sz="2400" dirty="0" smtClean="0"/>
              <a:t>配線箇所を</a:t>
            </a:r>
            <a:r>
              <a:rPr lang="ja-JP" altLang="en-US" sz="2400" dirty="0"/>
              <a:t>間違</a:t>
            </a:r>
            <a:r>
              <a:rPr lang="ja-JP" altLang="en-US" sz="2400" dirty="0" smtClean="0"/>
              <a:t>えてはんだ付けしていたので</a:t>
            </a:r>
            <a:r>
              <a:rPr lang="en-US" altLang="ja-JP" sz="2400" dirty="0" smtClean="0"/>
              <a:t>,</a:t>
            </a:r>
          </a:p>
          <a:p>
            <a:r>
              <a:rPr lang="ja-JP" altLang="en-US" sz="2400" dirty="0" smtClean="0"/>
              <a:t>今後</a:t>
            </a:r>
            <a:r>
              <a:rPr lang="en-US" altLang="ja-JP" sz="2400" dirty="0" smtClean="0"/>
              <a:t>,</a:t>
            </a:r>
            <a:r>
              <a:rPr lang="ja-JP" altLang="en-US" sz="2400" dirty="0" smtClean="0"/>
              <a:t>はんだ付けするときは確認を怠らないようにしてから作業する</a:t>
            </a:r>
            <a:r>
              <a:rPr lang="en-US" altLang="ja-JP" sz="2400" dirty="0" smtClean="0"/>
              <a:t>.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3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電源</a:t>
            </a:r>
            <a:r>
              <a:rPr lang="ja-JP" altLang="en-US" dirty="0"/>
              <a:t>ボード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980728"/>
            <a:ext cx="7378050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85" dirty="0" smtClean="0">
                <a:hlinkClick r:id="rId2"/>
              </a:rPr>
              <a:t>駆動系電源スイッチと接続ケーブル</a:t>
            </a:r>
            <a:r>
              <a:rPr lang="ja-JP" altLang="en-US" sz="2585" dirty="0" smtClean="0"/>
              <a:t>をもとに</a:t>
            </a:r>
            <a:endParaRPr lang="en-US" altLang="ja-JP" sz="2585" dirty="0" smtClean="0"/>
          </a:p>
          <a:p>
            <a:r>
              <a:rPr lang="ja-JP" altLang="en-US" sz="2585" dirty="0" smtClean="0"/>
              <a:t>作成した。</a:t>
            </a:r>
            <a:endParaRPr lang="ja-JP" altLang="en-US" sz="2585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69655" y="5745421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部品面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37085" y="574542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はんだ面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5" y="2362572"/>
            <a:ext cx="3851920" cy="288894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14" y="2322826"/>
            <a:ext cx="3911927" cy="293394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5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電源</a:t>
            </a:r>
            <a:r>
              <a:rPr lang="ja-JP" altLang="en-US" dirty="0"/>
              <a:t>ボード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2046980"/>
            <a:ext cx="73780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accent3"/>
                </a:solidFill>
              </a:rPr>
              <a:t>&lt;</a:t>
            </a:r>
            <a:r>
              <a:rPr lang="ja-JP" altLang="en-US" sz="2400" dirty="0" smtClean="0">
                <a:solidFill>
                  <a:schemeClr val="accent3"/>
                </a:solidFill>
              </a:rPr>
              <a:t>工夫点</a:t>
            </a:r>
            <a:r>
              <a:rPr lang="en-US" altLang="ja-JP" sz="2400" dirty="0" smtClean="0">
                <a:solidFill>
                  <a:schemeClr val="accent3"/>
                </a:solidFill>
              </a:rPr>
              <a:t>&gt;</a:t>
            </a:r>
          </a:p>
          <a:p>
            <a:r>
              <a:rPr lang="ja-JP" altLang="en-US" sz="2400" dirty="0" smtClean="0"/>
              <a:t>ジャンパ線を使用しなくても大丈夫なようにし</a:t>
            </a:r>
            <a:r>
              <a:rPr lang="ja-JP" altLang="en-US" sz="2400" dirty="0"/>
              <a:t>て</a:t>
            </a:r>
            <a:r>
              <a:rPr lang="en-US" altLang="ja-JP" sz="2400" dirty="0" smtClean="0"/>
              <a:t>,</a:t>
            </a:r>
          </a:p>
          <a:p>
            <a:r>
              <a:rPr lang="ja-JP" altLang="en-US" sz="2400" dirty="0" smtClean="0"/>
              <a:t>配線はすべてはんだ面に集めるように</a:t>
            </a:r>
            <a:endParaRPr lang="en-US" altLang="ja-JP" sz="2400" dirty="0" smtClean="0"/>
          </a:p>
          <a:p>
            <a:r>
              <a:rPr lang="ja-JP" altLang="en-US" sz="2400" dirty="0"/>
              <a:t>配線</a:t>
            </a:r>
            <a:r>
              <a:rPr lang="ja-JP" altLang="en-US" sz="2400" dirty="0" smtClean="0"/>
              <a:t>を行った</a:t>
            </a:r>
            <a:r>
              <a:rPr lang="en-US" altLang="ja-JP" sz="2400" dirty="0" smtClean="0"/>
              <a:t>.</a:t>
            </a:r>
          </a:p>
          <a:p>
            <a:endParaRPr lang="en-US" altLang="ja-JP" sz="2400" dirty="0"/>
          </a:p>
          <a:p>
            <a:r>
              <a:rPr lang="en-US" altLang="ja-JP" sz="2400" dirty="0" smtClean="0">
                <a:solidFill>
                  <a:schemeClr val="accent2"/>
                </a:solidFill>
              </a:rPr>
              <a:t>&lt;</a:t>
            </a:r>
            <a:r>
              <a:rPr lang="ja-JP" altLang="en-US" sz="2400" dirty="0" smtClean="0">
                <a:solidFill>
                  <a:schemeClr val="accent2"/>
                </a:solidFill>
              </a:rPr>
              <a:t>反省点</a:t>
            </a:r>
            <a:r>
              <a:rPr lang="en-US" altLang="ja-JP" sz="2400" dirty="0" smtClean="0">
                <a:solidFill>
                  <a:schemeClr val="accent2"/>
                </a:solidFill>
              </a:rPr>
              <a:t>&gt;</a:t>
            </a:r>
            <a:endParaRPr lang="en-US" altLang="ja-JP" sz="2400" dirty="0">
              <a:solidFill>
                <a:schemeClr val="accent2"/>
              </a:solidFill>
            </a:endParaRPr>
          </a:p>
          <a:p>
            <a:r>
              <a:rPr lang="en-US" altLang="ja-JP" sz="2400" dirty="0" smtClean="0"/>
              <a:t>LED</a:t>
            </a:r>
            <a:r>
              <a:rPr lang="ja-JP" altLang="en-US" sz="2400" dirty="0" smtClean="0"/>
              <a:t>の配線を逆向きにつけていた</a:t>
            </a:r>
            <a:r>
              <a:rPr lang="en-US" altLang="ja-JP" sz="2400" dirty="0" smtClean="0"/>
              <a:t>.</a:t>
            </a:r>
          </a:p>
          <a:p>
            <a:r>
              <a:rPr lang="ja-JP" altLang="en-US" sz="2400" dirty="0"/>
              <a:t>今後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,</a:t>
            </a:r>
            <a:r>
              <a:rPr lang="ja-JP" altLang="en-US" sz="2400" dirty="0" smtClean="0"/>
              <a:t>仕様書を確認して行うようにする</a:t>
            </a:r>
            <a:r>
              <a:rPr lang="en-US" altLang="ja-JP" sz="2400" dirty="0" smtClean="0"/>
              <a:t>.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05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モータのケーブル作成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1411323"/>
            <a:ext cx="737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モータとエンコーダ線が取れていたので</a:t>
            </a:r>
            <a:endParaRPr lang="en-US" altLang="ja-JP" sz="2400" dirty="0" smtClean="0"/>
          </a:p>
          <a:p>
            <a:r>
              <a:rPr lang="ja-JP" altLang="en-US" sz="2400" dirty="0" smtClean="0"/>
              <a:t>はんだ付けし直した</a:t>
            </a:r>
            <a:r>
              <a:rPr lang="en-US" altLang="ja-JP" sz="2400" dirty="0" smtClean="0"/>
              <a:t>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60" y="2928896"/>
            <a:ext cx="5292080" cy="297679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5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4.</a:t>
            </a:r>
            <a:r>
              <a:rPr lang="ja-JP" altLang="en-US" dirty="0" smtClean="0"/>
              <a:t>ソフト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719572" y="1942720"/>
            <a:ext cx="7704856" cy="325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en-US" altLang="ja-JP" sz="2400" b="1" dirty="0" smtClean="0">
                <a:latin typeface="+mn-ea"/>
                <a:cs typeface="メイリオ" pitchFamily="50" charset="-128"/>
              </a:rPr>
              <a:t>Raspberry Pi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のセッティング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(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言語設定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,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ライブラリのインストール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,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無線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LAN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設定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)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を行った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また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,Raspberry Pi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に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Arduino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をインストールした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これにより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Raspberry Pi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で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Arduino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のプログラムを開発できるようになった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endParaRPr lang="en-US" altLang="ja-JP" b="1" dirty="0">
              <a:latin typeface="+mn-ea"/>
              <a:cs typeface="メイリオ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65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5</a:t>
            </a:r>
            <a:r>
              <a:rPr lang="en-US" altLang="ja-JP" dirty="0" smtClean="0"/>
              <a:t>. </a:t>
            </a:r>
            <a:r>
              <a:rPr lang="ja-JP" altLang="en-US" dirty="0" smtClean="0"/>
              <a:t>各種試験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50277" y="990827"/>
            <a:ext cx="7643445" cy="202363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 smtClean="0">
                <a:latin typeface="+mn-ea"/>
                <a:cs typeface="メイリオ" pitchFamily="50" charset="-128"/>
              </a:rPr>
              <a:t>単体試験</a:t>
            </a:r>
            <a:endParaRPr lang="en-US" altLang="ja-JP" sz="2000" b="1" dirty="0" smtClean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en-US" altLang="ja-JP" sz="2000" b="1" dirty="0" smtClean="0">
                <a:latin typeface="+mn-ea"/>
                <a:cs typeface="メイリオ" pitchFamily="50" charset="-128"/>
              </a:rPr>
              <a:t>Arduino</a:t>
            </a:r>
            <a:r>
              <a:rPr lang="ja-JP" altLang="en-US" sz="2000" b="1" dirty="0" smtClean="0">
                <a:latin typeface="+mn-ea"/>
                <a:cs typeface="メイリオ" pitchFamily="50" charset="-128"/>
              </a:rPr>
              <a:t>の焼損の不具合が生じたが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,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 smtClean="0">
                <a:latin typeface="+mn-ea"/>
                <a:cs typeface="メイリオ" pitchFamily="50" charset="-128"/>
              </a:rPr>
              <a:t>新しく取り替えた結果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,</a:t>
            </a:r>
            <a:r>
              <a:rPr lang="ja-JP" altLang="en-US" sz="2000" b="1" dirty="0" smtClean="0">
                <a:latin typeface="+mn-ea"/>
                <a:cs typeface="メイリオ" pitchFamily="50" charset="-128"/>
              </a:rPr>
              <a:t>改善された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 smtClean="0">
                <a:latin typeface="+mn-ea"/>
                <a:cs typeface="メイリオ" pitchFamily="50" charset="-128"/>
              </a:rPr>
              <a:t>試験の評価は良好だった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.</a:t>
            </a:r>
          </a:p>
        </p:txBody>
      </p:sp>
      <p:sp>
        <p:nvSpPr>
          <p:cNvPr id="6" name="正方形/長方形 5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7564" y="3597065"/>
            <a:ext cx="756084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 smtClean="0">
                <a:latin typeface="+mn-ea"/>
                <a:cs typeface="メイリオ" pitchFamily="50" charset="-128"/>
              </a:rPr>
              <a:t>統合試験</a:t>
            </a:r>
            <a:endParaRPr lang="en-US" altLang="ja-JP" sz="2000" b="1" dirty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 smtClean="0">
                <a:latin typeface="+mn-ea"/>
                <a:cs typeface="メイリオ" pitchFamily="50" charset="-128"/>
              </a:rPr>
              <a:t>モータの異常挙動の不具合が生じたが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,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 smtClean="0">
                <a:latin typeface="+mn-ea"/>
                <a:cs typeface="メイリオ" pitchFamily="50" charset="-128"/>
              </a:rPr>
              <a:t>ケーブルを取り替えた結果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,</a:t>
            </a:r>
            <a:r>
              <a:rPr lang="ja-JP" altLang="en-US" sz="2000" b="1" dirty="0" smtClean="0">
                <a:latin typeface="+mn-ea"/>
                <a:cs typeface="メイリオ" pitchFamily="50" charset="-128"/>
              </a:rPr>
              <a:t>改善された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.</a:t>
            </a:r>
            <a:endParaRPr lang="en-US" altLang="ja-JP" sz="2000" b="1" dirty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 smtClean="0">
                <a:latin typeface="+mn-ea"/>
                <a:cs typeface="メイリオ" pitchFamily="50" charset="-128"/>
              </a:rPr>
              <a:t>また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,</a:t>
            </a:r>
            <a:r>
              <a:rPr lang="ja-JP" altLang="en-US" sz="2000" b="1" dirty="0" smtClean="0">
                <a:latin typeface="+mn-ea"/>
                <a:cs typeface="メイリオ" pitchFamily="50" charset="-128"/>
              </a:rPr>
              <a:t>ゲイン</a:t>
            </a:r>
            <a:r>
              <a:rPr lang="ja-JP" altLang="en-US" sz="2000" b="1" dirty="0">
                <a:latin typeface="+mn-ea"/>
                <a:cs typeface="メイリオ" pitchFamily="50" charset="-128"/>
              </a:rPr>
              <a:t>調整をした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000" b="1" dirty="0">
                <a:latin typeface="+mn-ea"/>
                <a:cs typeface="メイリオ" pitchFamily="50" charset="-128"/>
              </a:rPr>
              <a:t>試験</a:t>
            </a:r>
            <a:r>
              <a:rPr lang="ja-JP" altLang="en-US" sz="2000" b="1" dirty="0" smtClean="0">
                <a:latin typeface="+mn-ea"/>
                <a:cs typeface="メイリオ" pitchFamily="50" charset="-128"/>
              </a:rPr>
              <a:t>の評価は良好だった</a:t>
            </a:r>
            <a:r>
              <a:rPr lang="en-US" altLang="ja-JP" sz="2000" b="1" dirty="0" smtClean="0">
                <a:latin typeface="+mn-ea"/>
                <a:cs typeface="メイリオ" pitchFamily="50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1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Arduino</a:t>
            </a:r>
            <a:r>
              <a:rPr lang="ja-JP" altLang="en-US" dirty="0" smtClean="0"/>
              <a:t>単体試験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1585315"/>
            <a:ext cx="7378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Arduino</a:t>
            </a:r>
            <a:r>
              <a:rPr lang="ja-JP" altLang="en-US" sz="2800" dirty="0"/>
              <a:t>の単体試験は</a:t>
            </a:r>
            <a:r>
              <a:rPr lang="ja-JP" altLang="en-US" sz="2800" dirty="0">
                <a:hlinkClick r:id="rId2"/>
              </a:rPr>
              <a:t> </a:t>
            </a:r>
            <a:r>
              <a:rPr lang="en-US" altLang="ja-JP" sz="2800" dirty="0">
                <a:hlinkClick r:id="rId2"/>
              </a:rPr>
              <a:t>Arduino</a:t>
            </a:r>
            <a:r>
              <a:rPr lang="ja-JP" altLang="en-US" sz="2800" dirty="0">
                <a:hlinkClick r:id="rId2"/>
              </a:rPr>
              <a:t>単体での動作試験</a:t>
            </a:r>
            <a:r>
              <a:rPr lang="ja-JP" altLang="en-US" sz="2800" dirty="0"/>
              <a:t>の内容に沿って</a:t>
            </a:r>
            <a:r>
              <a:rPr lang="ja-JP" altLang="en-US" sz="2800" dirty="0" smtClean="0"/>
              <a:t>行った</a:t>
            </a:r>
            <a:r>
              <a:rPr lang="en-US" altLang="ja-JP" sz="2800" dirty="0" smtClean="0"/>
              <a:t>.</a:t>
            </a:r>
          </a:p>
          <a:p>
            <a:r>
              <a:rPr lang="ja-JP" altLang="en-US" sz="2800" dirty="0"/>
              <a:t/>
            </a:r>
            <a:br>
              <a:rPr lang="ja-JP" altLang="en-US" sz="2800" dirty="0"/>
            </a:br>
            <a:r>
              <a:rPr lang="ja-JP" altLang="en-US" sz="2800" dirty="0"/>
              <a:t>単体機能試験の際にプログラムのコンパイルが</a:t>
            </a:r>
            <a:r>
              <a:rPr lang="ja-JP" altLang="en-US" sz="2800" dirty="0" smtClean="0"/>
              <a:t>通らず</a:t>
            </a:r>
            <a:r>
              <a:rPr lang="en-US" altLang="ja-JP" sz="2800" dirty="0" smtClean="0"/>
              <a:t>,</a:t>
            </a:r>
            <a:r>
              <a:rPr lang="ja-JP" altLang="en-US" sz="2800" dirty="0" smtClean="0"/>
              <a:t>改善</a:t>
            </a:r>
            <a:r>
              <a:rPr lang="ja-JP" altLang="en-US" sz="2800" dirty="0"/>
              <a:t>手段を考えていた</a:t>
            </a:r>
            <a:r>
              <a:rPr lang="ja-JP" altLang="en-US" sz="2800" dirty="0" smtClean="0"/>
              <a:t>ところ</a:t>
            </a:r>
            <a:r>
              <a:rPr lang="en-US" altLang="ja-JP" sz="2800" dirty="0" smtClean="0"/>
              <a:t>,</a:t>
            </a:r>
            <a:r>
              <a:rPr lang="ja-JP" altLang="en-US" sz="2800" dirty="0">
                <a:hlinkClick r:id="rId3"/>
              </a:rPr>
              <a:t> </a:t>
            </a:r>
            <a:r>
              <a:rPr lang="en-US" altLang="ja-JP" sz="2800" dirty="0">
                <a:hlinkClick r:id="rId3"/>
              </a:rPr>
              <a:t>Arduino</a:t>
            </a:r>
            <a:r>
              <a:rPr lang="ja-JP" altLang="en-US" sz="2800" dirty="0">
                <a:hlinkClick r:id="rId3"/>
              </a:rPr>
              <a:t>焼損</a:t>
            </a:r>
            <a:r>
              <a:rPr lang="ja-JP" altLang="en-US" sz="2800" dirty="0"/>
              <a:t>の不具合が発生</a:t>
            </a:r>
            <a:r>
              <a:rPr lang="ja-JP" altLang="en-US" sz="2800" dirty="0" smtClean="0"/>
              <a:t>した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(</a:t>
            </a:r>
            <a:r>
              <a:rPr lang="ja-JP" altLang="en-US" sz="2800" dirty="0" smtClean="0"/>
              <a:t>詳しくは不具合報告にて説明する</a:t>
            </a:r>
            <a:r>
              <a:rPr lang="en-US" altLang="ja-JP" sz="2800" dirty="0" smtClean="0"/>
              <a:t>)</a:t>
            </a:r>
          </a:p>
          <a:p>
            <a:r>
              <a:rPr lang="ja-JP" altLang="en-US" sz="2800" dirty="0"/>
              <a:t/>
            </a:r>
            <a:br>
              <a:rPr lang="ja-JP" altLang="en-US" sz="2800" dirty="0"/>
            </a:br>
            <a:r>
              <a:rPr lang="ja-JP" altLang="en-US" sz="2800" dirty="0"/>
              <a:t>この不具合改善後は単体試験が正常に</a:t>
            </a:r>
            <a:r>
              <a:rPr lang="ja-JP" altLang="en-US" sz="2800" dirty="0" smtClean="0"/>
              <a:t>行えた</a:t>
            </a:r>
            <a:r>
              <a:rPr lang="en-US" altLang="ja-JP" sz="2400" dirty="0"/>
              <a:t>.</a:t>
            </a:r>
            <a:endParaRPr lang="en-US" altLang="ja-JP" sz="2400" dirty="0" smtClean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28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Raspberry Pi</a:t>
            </a:r>
            <a:r>
              <a:rPr lang="ja-JP" altLang="en-US" dirty="0" smtClean="0"/>
              <a:t>単体試験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7277" y="1800759"/>
            <a:ext cx="74694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Raspberry Pi</a:t>
            </a:r>
            <a:r>
              <a:rPr lang="ja-JP" altLang="en-US" sz="2800" dirty="0"/>
              <a:t>の単体試験</a:t>
            </a:r>
            <a:r>
              <a:rPr lang="ja-JP" altLang="en-US" sz="2800" dirty="0" smtClean="0"/>
              <a:t>は</a:t>
            </a:r>
            <a:endParaRPr lang="en-US" altLang="ja-JP" sz="2800" dirty="0" smtClean="0"/>
          </a:p>
          <a:p>
            <a:r>
              <a:rPr lang="ja-JP" altLang="en-US" sz="2800" dirty="0">
                <a:hlinkClick r:id="rId2"/>
              </a:rPr>
              <a:t> </a:t>
            </a:r>
            <a:r>
              <a:rPr lang="en-US" altLang="ja-JP" sz="2800" dirty="0">
                <a:hlinkClick r:id="rId2"/>
              </a:rPr>
              <a:t>Raspberry Pi</a:t>
            </a:r>
            <a:r>
              <a:rPr lang="ja-JP" altLang="en-US" sz="2800" dirty="0">
                <a:hlinkClick r:id="rId2"/>
              </a:rPr>
              <a:t>での動作試験</a:t>
            </a:r>
            <a:r>
              <a:rPr lang="ja-JP" altLang="en-US" sz="2800" dirty="0"/>
              <a:t>の内容に沿って</a:t>
            </a:r>
            <a:r>
              <a:rPr lang="ja-JP" altLang="en-US" sz="2800" dirty="0" smtClean="0"/>
              <a:t>行った</a:t>
            </a:r>
            <a:r>
              <a:rPr lang="en-US" altLang="ja-JP" sz="2800" dirty="0" smtClean="0"/>
              <a:t>.</a:t>
            </a:r>
          </a:p>
          <a:p>
            <a:endParaRPr lang="en-US" altLang="ja-JP" sz="2800" dirty="0"/>
          </a:p>
          <a:p>
            <a:r>
              <a:rPr lang="ja-JP" altLang="en-US" sz="2800" dirty="0" smtClean="0"/>
              <a:t>超音波センサーの配線ミスで</a:t>
            </a:r>
            <a:r>
              <a:rPr lang="en-US" altLang="ja-JP" sz="2800" dirty="0" smtClean="0"/>
              <a:t>,</a:t>
            </a:r>
          </a:p>
          <a:p>
            <a:r>
              <a:rPr lang="ja-JP" altLang="en-US" sz="2800" dirty="0" smtClean="0"/>
              <a:t>右</a:t>
            </a:r>
            <a:r>
              <a:rPr lang="ja-JP" altLang="en-US" sz="2800" dirty="0"/>
              <a:t>側</a:t>
            </a:r>
            <a:r>
              <a:rPr lang="ja-JP" altLang="en-US" sz="2800" dirty="0" smtClean="0"/>
              <a:t>だけ値が表示されなかった</a:t>
            </a:r>
            <a:r>
              <a:rPr lang="en-US" altLang="ja-JP" sz="2800" dirty="0" smtClean="0"/>
              <a:t>.</a:t>
            </a:r>
          </a:p>
          <a:p>
            <a:endParaRPr lang="en-US" altLang="ja-JP" sz="2800" dirty="0"/>
          </a:p>
          <a:p>
            <a:r>
              <a:rPr lang="ja-JP" altLang="en-US" sz="2800" dirty="0" smtClean="0"/>
              <a:t>配線を見直した結果</a:t>
            </a:r>
            <a:r>
              <a:rPr lang="en-US" altLang="ja-JP" sz="2800" dirty="0" smtClean="0"/>
              <a:t>,</a:t>
            </a:r>
            <a:r>
              <a:rPr lang="ja-JP" altLang="en-US" sz="2800" dirty="0" smtClean="0"/>
              <a:t>正常に動作をした</a:t>
            </a:r>
            <a:r>
              <a:rPr lang="en-US" altLang="ja-JP" sz="2800" dirty="0" smtClean="0"/>
              <a:t>.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3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Arduino</a:t>
            </a:r>
            <a:r>
              <a:rPr lang="ja-JP" altLang="en-US" dirty="0" smtClean="0"/>
              <a:t>と</a:t>
            </a:r>
            <a:r>
              <a:rPr lang="en-US" altLang="ja-JP" dirty="0" smtClean="0"/>
              <a:t>Raspberry Pi</a:t>
            </a:r>
            <a:r>
              <a:rPr lang="ja-JP" altLang="en-US" dirty="0" smtClean="0"/>
              <a:t>の接続試験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9265" y="2231646"/>
            <a:ext cx="7685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Arduino</a:t>
            </a:r>
            <a:r>
              <a:rPr lang="ja-JP" altLang="en-US" sz="2800" dirty="0"/>
              <a:t>と</a:t>
            </a:r>
            <a:r>
              <a:rPr lang="en-US" altLang="ja-JP" sz="2800" dirty="0"/>
              <a:t>Raspberry Pi</a:t>
            </a:r>
            <a:r>
              <a:rPr lang="ja-JP" altLang="en-US" sz="2800" dirty="0"/>
              <a:t>の接続</a:t>
            </a:r>
            <a:r>
              <a:rPr lang="ja-JP" altLang="en-US" sz="2800" dirty="0" smtClean="0"/>
              <a:t>試験は</a:t>
            </a:r>
            <a:endParaRPr lang="en-US" altLang="ja-JP" sz="2800" dirty="0" smtClean="0">
              <a:hlinkClick r:id="rId3"/>
            </a:endParaRPr>
          </a:p>
          <a:p>
            <a:r>
              <a:rPr lang="ja-JP" altLang="en-US" sz="2800" dirty="0">
                <a:hlinkClick r:id="rId3"/>
              </a:rPr>
              <a:t> </a:t>
            </a:r>
            <a:r>
              <a:rPr lang="en-US" altLang="ja-JP" sz="2800" dirty="0">
                <a:hlinkClick r:id="rId3"/>
              </a:rPr>
              <a:t>Raspberry Pi</a:t>
            </a:r>
            <a:r>
              <a:rPr lang="ja-JP" altLang="en-US" sz="2800" dirty="0">
                <a:hlinkClick r:id="rId3"/>
              </a:rPr>
              <a:t>での動作試験</a:t>
            </a:r>
            <a:r>
              <a:rPr lang="ja-JP" altLang="en-US" sz="2800" dirty="0"/>
              <a:t>の</a:t>
            </a:r>
            <a:r>
              <a:rPr lang="ja-JP" altLang="en-US" sz="2800" dirty="0" smtClean="0"/>
              <a:t>内記載に</a:t>
            </a:r>
            <a:r>
              <a:rPr lang="ja-JP" altLang="en-US" sz="2800" dirty="0"/>
              <a:t>沿って</a:t>
            </a:r>
            <a:r>
              <a:rPr lang="ja-JP" altLang="en-US" sz="2800" dirty="0" smtClean="0"/>
              <a:t>行った</a:t>
            </a:r>
            <a:r>
              <a:rPr lang="en-US" altLang="ja-JP" sz="2800" dirty="0" smtClean="0"/>
              <a:t>.</a:t>
            </a:r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この</a:t>
            </a:r>
            <a:r>
              <a:rPr lang="ja-JP" altLang="en-US" sz="2800" dirty="0"/>
              <a:t>試験</a:t>
            </a:r>
            <a:r>
              <a:rPr lang="ja-JP" altLang="en-US" sz="2800" dirty="0" smtClean="0"/>
              <a:t>では</a:t>
            </a:r>
            <a:r>
              <a:rPr lang="en-US" altLang="ja-JP" sz="2800" dirty="0" smtClean="0"/>
              <a:t>,</a:t>
            </a:r>
            <a:r>
              <a:rPr lang="ja-JP" altLang="en-US" sz="2800" dirty="0" smtClean="0"/>
              <a:t>特に問題はなく</a:t>
            </a:r>
            <a:endParaRPr lang="en-US" altLang="ja-JP" sz="2800" dirty="0"/>
          </a:p>
          <a:p>
            <a:r>
              <a:rPr lang="ja-JP" altLang="en-US" sz="2800" dirty="0" smtClean="0"/>
              <a:t>すべて正常に動作した</a:t>
            </a:r>
            <a:r>
              <a:rPr lang="en-US" altLang="ja-JP" sz="2800" dirty="0" smtClean="0"/>
              <a:t>.</a:t>
            </a:r>
            <a:endParaRPr lang="en-US" altLang="ja-JP" sz="2800" dirty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8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統合試験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9265" y="2877976"/>
            <a:ext cx="7685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統合試験では</a:t>
            </a:r>
            <a:endParaRPr lang="en-US" altLang="ja-JP" sz="2800" dirty="0" smtClean="0"/>
          </a:p>
          <a:p>
            <a:r>
              <a:rPr lang="ja-JP" altLang="en-US" sz="2800" dirty="0" smtClean="0"/>
              <a:t>機体に不具合が生じたが</a:t>
            </a:r>
            <a:r>
              <a:rPr lang="en-US" altLang="ja-JP" sz="2800" dirty="0" smtClean="0"/>
              <a:t>,</a:t>
            </a:r>
            <a:r>
              <a:rPr lang="ja-JP" altLang="en-US" sz="2800" dirty="0" smtClean="0"/>
              <a:t>最終的には</a:t>
            </a:r>
            <a:endParaRPr lang="en-US" altLang="ja-JP" sz="2800" dirty="0" smtClean="0"/>
          </a:p>
          <a:p>
            <a:r>
              <a:rPr lang="ja-JP" altLang="en-US" sz="2800" dirty="0" smtClean="0"/>
              <a:t>正常に動作した</a:t>
            </a:r>
            <a:r>
              <a:rPr lang="en-US" altLang="ja-JP" sz="2800" dirty="0" smtClean="0"/>
              <a:t>.</a:t>
            </a:r>
            <a:endParaRPr lang="en-US" altLang="ja-JP" sz="2800" dirty="0" smtClean="0">
              <a:hlinkClick r:id="rId2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777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 bwMode="auto">
          <a:xfrm>
            <a:off x="2145884" y="936416"/>
            <a:ext cx="6214604" cy="886397"/>
          </a:xfr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846" dirty="0"/>
              <a:t>MIRS1803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ja-JP" altLang="en-US" sz="2954" b="1" dirty="0"/>
              <a:t>本日の報告内容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48083" y="6239207"/>
            <a:ext cx="7645639" cy="1589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r">
              <a:lnSpc>
                <a:spcPct val="140000"/>
              </a:lnSpc>
              <a:spcBef>
                <a:spcPct val="0"/>
              </a:spcBef>
            </a:pPr>
            <a:r>
              <a:rPr lang="ja-JP" altLang="en-US" sz="738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endParaRPr lang="en-US" altLang="ja-JP" sz="738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179119" y="2066387"/>
            <a:ext cx="6214604" cy="385519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numCol="2" spcCol="0">
            <a:noAutofit/>
          </a:bodyPr>
          <a:lstStyle/>
          <a:p>
            <a:pPr marL="413249" indent="-413249">
              <a:lnSpc>
                <a:spcPct val="120000"/>
              </a:lnSpc>
              <a:spcAft>
                <a:spcPts val="1108"/>
              </a:spcAft>
              <a:buFont typeface="+mj-lt"/>
              <a:buAutoNum type="arabicPeriod"/>
            </a:pPr>
            <a:r>
              <a:rPr lang="ja-JP" altLang="en-US" sz="2215" dirty="0">
                <a:latin typeface="+mn-ea"/>
                <a:cs typeface="メイリオ" pitchFamily="50" charset="-128"/>
              </a:rPr>
              <a:t>標準機の概要</a:t>
            </a:r>
          </a:p>
          <a:p>
            <a:pPr marL="413249" indent="-413249">
              <a:lnSpc>
                <a:spcPct val="120000"/>
              </a:lnSpc>
              <a:spcAft>
                <a:spcPts val="1108"/>
              </a:spcAft>
              <a:buFont typeface="+mj-lt"/>
              <a:buAutoNum type="arabicPeriod"/>
            </a:pPr>
            <a:r>
              <a:rPr lang="ja-JP" altLang="en-US" sz="2215" dirty="0">
                <a:latin typeface="+mn-ea"/>
                <a:cs typeface="メイリオ" pitchFamily="50" charset="-128"/>
              </a:rPr>
              <a:t>メカ</a:t>
            </a:r>
          </a:p>
          <a:p>
            <a:pPr marL="413249" indent="-413249">
              <a:lnSpc>
                <a:spcPct val="120000"/>
              </a:lnSpc>
              <a:spcAft>
                <a:spcPts val="1108"/>
              </a:spcAft>
              <a:buFont typeface="+mj-lt"/>
              <a:buAutoNum type="arabicPeriod"/>
            </a:pPr>
            <a:r>
              <a:rPr lang="ja-JP" altLang="en-US" sz="2215" dirty="0">
                <a:latin typeface="+mn-ea"/>
                <a:cs typeface="メイリオ" pitchFamily="50" charset="-128"/>
              </a:rPr>
              <a:t>エレキ</a:t>
            </a:r>
            <a:endParaRPr lang="en-US" altLang="ja-JP" sz="2215" dirty="0">
              <a:latin typeface="+mn-ea"/>
              <a:cs typeface="メイリオ" pitchFamily="50" charset="-128"/>
            </a:endParaRPr>
          </a:p>
          <a:p>
            <a:pPr marL="413249" indent="-413249">
              <a:lnSpc>
                <a:spcPct val="120000"/>
              </a:lnSpc>
              <a:spcAft>
                <a:spcPts val="1108"/>
              </a:spcAft>
              <a:buFont typeface="+mj-lt"/>
              <a:buAutoNum type="arabicPeriod"/>
            </a:pPr>
            <a:r>
              <a:rPr lang="ja-JP" altLang="en-US" sz="2215" dirty="0">
                <a:latin typeface="+mn-ea"/>
                <a:cs typeface="メイリオ" pitchFamily="50" charset="-128"/>
              </a:rPr>
              <a:t>ソフト</a:t>
            </a:r>
          </a:p>
          <a:p>
            <a:pPr marL="413249" indent="-413249">
              <a:lnSpc>
                <a:spcPct val="120000"/>
              </a:lnSpc>
              <a:spcAft>
                <a:spcPts val="1108"/>
              </a:spcAft>
              <a:buFont typeface="+mj-lt"/>
              <a:buAutoNum type="arabicPeriod"/>
            </a:pPr>
            <a:r>
              <a:rPr lang="ja-JP" altLang="en-US" sz="2215" dirty="0" smtClean="0">
                <a:latin typeface="+mn-ea"/>
                <a:cs typeface="メイリオ" pitchFamily="50" charset="-128"/>
              </a:rPr>
              <a:t>各種試験</a:t>
            </a:r>
            <a:endParaRPr lang="ja-JP" altLang="en-US" sz="2215" dirty="0">
              <a:latin typeface="+mn-ea"/>
              <a:cs typeface="メイリオ" pitchFamily="50" charset="-128"/>
            </a:endParaRPr>
          </a:p>
          <a:p>
            <a:pPr marL="413249" indent="-413249">
              <a:lnSpc>
                <a:spcPct val="120000"/>
              </a:lnSpc>
              <a:spcAft>
                <a:spcPts val="1108"/>
              </a:spcAft>
              <a:buFont typeface="+mj-lt"/>
              <a:buAutoNum type="arabicPeriod"/>
            </a:pPr>
            <a:r>
              <a:rPr lang="ja-JP" altLang="en-US" sz="2215" dirty="0">
                <a:latin typeface="+mn-ea"/>
                <a:cs typeface="メイリオ" pitchFamily="50" charset="-128"/>
              </a:rPr>
              <a:t>不具合報告</a:t>
            </a:r>
          </a:p>
          <a:p>
            <a:pPr marL="413249" indent="-413249">
              <a:lnSpc>
                <a:spcPct val="120000"/>
              </a:lnSpc>
              <a:spcAft>
                <a:spcPts val="1108"/>
              </a:spcAft>
              <a:buFont typeface="+mj-lt"/>
              <a:buAutoNum type="arabicPeriod"/>
            </a:pPr>
            <a:r>
              <a:rPr lang="ja-JP" altLang="en-US" sz="2215" dirty="0">
                <a:latin typeface="+mn-ea"/>
                <a:cs typeface="メイリオ" pitchFamily="50" charset="-128"/>
              </a:rPr>
              <a:t>今後に</a:t>
            </a:r>
            <a:r>
              <a:rPr lang="ja-JP" altLang="en-US" sz="2215" dirty="0" smtClean="0">
                <a:latin typeface="+mn-ea"/>
                <a:cs typeface="メイリオ" pitchFamily="50" charset="-128"/>
              </a:rPr>
              <a:t>ついて</a:t>
            </a:r>
            <a:endParaRPr lang="en-US" altLang="ja-JP" sz="2215" dirty="0" smtClean="0">
              <a:latin typeface="+mn-ea"/>
              <a:cs typeface="メイリオ" pitchFamily="50" charset="-128"/>
            </a:endParaRPr>
          </a:p>
          <a:p>
            <a:pPr>
              <a:lnSpc>
                <a:spcPct val="120000"/>
              </a:lnSpc>
              <a:spcAft>
                <a:spcPts val="1108"/>
              </a:spcAft>
            </a:pPr>
            <a:endParaRPr lang="ja-JP" altLang="en-US" sz="2215" dirty="0">
              <a:latin typeface="+mn-ea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67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ゲイン</a:t>
            </a:r>
            <a:r>
              <a:rPr lang="ja-JP" altLang="en-US" dirty="0"/>
              <a:t>調整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35694" y="5746071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/>
              <a:t>初期</a:t>
            </a:r>
            <a:r>
              <a:rPr lang="ja-JP" altLang="en-US" sz="3200" dirty="0"/>
              <a:t>調整</a:t>
            </a:r>
            <a:r>
              <a:rPr lang="en-US" altLang="ja-JP" sz="3200" dirty="0" smtClean="0"/>
              <a:t>	</a:t>
            </a:r>
            <a:r>
              <a:rPr kumimoji="1" lang="en-US" altLang="ja-JP" sz="3200" dirty="0" smtClean="0"/>
              <a:t>	</a:t>
            </a:r>
            <a:r>
              <a:rPr lang="ja-JP" altLang="en-US" sz="3200" dirty="0" smtClean="0"/>
              <a:t>最終</a:t>
            </a:r>
            <a:r>
              <a:rPr lang="ja-JP" altLang="en-US" sz="3200" dirty="0"/>
              <a:t>調整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9263" y="1547783"/>
            <a:ext cx="7685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ゲイン調整は数十回行い</a:t>
            </a:r>
            <a:r>
              <a:rPr lang="en-US" altLang="ja-JP" sz="2800" dirty="0" smtClean="0"/>
              <a:t>,</a:t>
            </a:r>
          </a:p>
          <a:p>
            <a:r>
              <a:rPr lang="ja-JP" altLang="en-US" sz="2800" dirty="0"/>
              <a:t>最終的</a:t>
            </a:r>
            <a:r>
              <a:rPr lang="ja-JP" altLang="en-US" sz="2800" dirty="0" smtClean="0"/>
              <a:t>に</a:t>
            </a:r>
            <a:r>
              <a:rPr lang="en-US" altLang="ja-JP" sz="2800" dirty="0" smtClean="0"/>
              <a:t>P</a:t>
            </a:r>
            <a:r>
              <a:rPr lang="ja-JP" altLang="en-US" sz="2800" dirty="0" smtClean="0"/>
              <a:t>ゲインを</a:t>
            </a:r>
            <a:r>
              <a:rPr lang="en-US" altLang="ja-JP" sz="2800" dirty="0" smtClean="0"/>
              <a:t>2.1,D</a:t>
            </a:r>
            <a:r>
              <a:rPr lang="ja-JP" altLang="en-US" sz="2800" dirty="0" smtClean="0"/>
              <a:t>ゲインを</a:t>
            </a:r>
            <a:r>
              <a:rPr lang="en-US" altLang="ja-JP" sz="2800" dirty="0" smtClean="0"/>
              <a:t>0.8</a:t>
            </a:r>
            <a:r>
              <a:rPr lang="ja-JP" altLang="en-US" sz="2800" dirty="0" smtClean="0"/>
              <a:t>にした</a:t>
            </a:r>
            <a:r>
              <a:rPr lang="en-US" altLang="ja-JP" sz="2800" dirty="0" smtClean="0"/>
              <a:t>.</a:t>
            </a:r>
          </a:p>
          <a:p>
            <a:r>
              <a:rPr lang="ja-JP" altLang="en-US" sz="2800" dirty="0"/>
              <a:t> </a:t>
            </a:r>
            <a:endParaRPr lang="en-US" altLang="ja-JP" sz="2800" dirty="0"/>
          </a:p>
        </p:txBody>
      </p:sp>
      <p:pic>
        <p:nvPicPr>
          <p:cNvPr id="11" name="図 10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3489"/>
            <a:ext cx="2326570" cy="2326570"/>
          </a:xfrm>
          <a:prstGeom prst="rect">
            <a:avLst/>
          </a:prstGeom>
        </p:spPr>
      </p:pic>
      <p:pic>
        <p:nvPicPr>
          <p:cNvPr id="12" name="図 1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13102"/>
            <a:ext cx="2289127" cy="22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6. </a:t>
            </a:r>
            <a:r>
              <a:rPr lang="ja-JP" altLang="en-US" dirty="0" smtClean="0"/>
              <a:t>不具合</a:t>
            </a:r>
            <a:r>
              <a:rPr lang="ja-JP" altLang="en-US" dirty="0"/>
              <a:t>報告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50277" y="1421843"/>
            <a:ext cx="7643445" cy="4524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今回の作業で大きな不具合が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2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つ確認された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0277" y="2199790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ja-JP" sz="2000" dirty="0" smtClean="0">
                <a:hlinkClick r:id="rId3"/>
              </a:rPr>
              <a:t>Arduino</a:t>
            </a:r>
            <a:r>
              <a:rPr kumimoji="1" lang="ja-JP" altLang="en-US" sz="2000" dirty="0" smtClean="0">
                <a:hlinkClick r:id="rId3"/>
              </a:rPr>
              <a:t>焼損</a:t>
            </a:r>
            <a:endParaRPr kumimoji="1" lang="en-US" altLang="ja-JP" sz="2000" dirty="0" smtClean="0"/>
          </a:p>
          <a:p>
            <a:endParaRPr lang="en-US" altLang="ja-JP" sz="2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0277" y="4056052"/>
            <a:ext cx="3636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2.</a:t>
            </a:r>
            <a:r>
              <a:rPr lang="ja-JP" altLang="en-US" sz="2000" dirty="0" smtClean="0"/>
              <a:t> </a:t>
            </a:r>
            <a:r>
              <a:rPr lang="ja-JP" altLang="en-US" sz="2000" dirty="0" smtClean="0">
                <a:hlinkClick r:id="rId4"/>
              </a:rPr>
              <a:t>モータの異常挙動</a:t>
            </a:r>
            <a:endParaRPr kumimoji="1" lang="ja-JP" altLang="en-US" sz="2000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007604" y="2803684"/>
            <a:ext cx="7643445" cy="110132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en-US" altLang="ja-JP" sz="2400" b="1" dirty="0" smtClean="0">
                <a:latin typeface="+mn-ea"/>
                <a:cs typeface="メイリオ" pitchFamily="50" charset="-128"/>
              </a:rPr>
              <a:t>Arduino</a:t>
            </a:r>
            <a:r>
              <a:rPr lang="ja-JP" altLang="en-US" sz="2400" b="1" dirty="0">
                <a:latin typeface="+mn-ea"/>
                <a:cs typeface="メイリオ" pitchFamily="50" charset="-128"/>
              </a:rPr>
              <a:t>とモータ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の</a:t>
            </a:r>
            <a:r>
              <a:rPr lang="ja-JP" altLang="en-US" sz="2400" b="1" dirty="0">
                <a:latin typeface="+mn-ea"/>
                <a:cs typeface="メイリオ" pitchFamily="50" charset="-128"/>
              </a:rPr>
              <a:t>単体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試験中</a:t>
            </a:r>
            <a:r>
              <a:rPr lang="ja-JP" altLang="en-US" sz="2400" b="1" dirty="0">
                <a:latin typeface="+mn-ea"/>
                <a:cs typeface="メイリオ" pitchFamily="50" charset="-128"/>
              </a:rPr>
              <a:t>に</a:t>
            </a:r>
            <a:r>
              <a:rPr lang="en-US" altLang="ja-JP" sz="2400" b="1" dirty="0">
                <a:latin typeface="+mn-ea"/>
                <a:cs typeface="メイリオ" pitchFamily="50" charset="-128"/>
              </a:rPr>
              <a:t>,Arduino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が</a:t>
            </a:r>
            <a:endParaRPr lang="en-US" altLang="ja-JP" sz="2400" b="1" dirty="0" smtClean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ショート</a:t>
            </a:r>
            <a:r>
              <a:rPr lang="ja-JP" altLang="en-US" sz="2400" b="1" dirty="0">
                <a:latin typeface="+mn-ea"/>
                <a:cs typeface="メイリオ" pitchFamily="50" charset="-128"/>
              </a:rPr>
              <a:t>し使用不可になった</a:t>
            </a:r>
            <a:r>
              <a:rPr lang="en-US" altLang="ja-JP" sz="2400" b="1" dirty="0">
                <a:latin typeface="+mn-ea"/>
                <a:cs typeface="メイリオ" pitchFamily="50" charset="-128"/>
              </a:rPr>
              <a:t>.</a:t>
            </a:r>
            <a:endParaRPr lang="en-US" altLang="ja-JP" sz="2400" b="1" dirty="0" smtClean="0">
              <a:latin typeface="+mn-ea"/>
              <a:cs typeface="メイリオ" pitchFamily="50" charset="-128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1007604" y="4665656"/>
            <a:ext cx="7643445" cy="16948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標準機</a:t>
            </a:r>
            <a:r>
              <a:rPr lang="ja-JP" altLang="en-US" sz="2400" b="1" dirty="0">
                <a:latin typeface="+mn-ea"/>
                <a:cs typeface="メイリオ" pitchFamily="50" charset="-128"/>
              </a:rPr>
              <a:t>統合試験中に</a:t>
            </a:r>
            <a:r>
              <a:rPr lang="en-US" altLang="ja-JP" sz="2400" b="1" dirty="0">
                <a:latin typeface="+mn-ea"/>
                <a:cs typeface="メイリオ" pitchFamily="50" charset="-128"/>
              </a:rPr>
              <a:t>,</a:t>
            </a:r>
            <a:r>
              <a:rPr lang="ja-JP" altLang="en-US" sz="2400" b="1" dirty="0">
                <a:latin typeface="+mn-ea"/>
                <a:cs typeface="メイリオ" pitchFamily="50" charset="-128"/>
              </a:rPr>
              <a:t>モータの回転方向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が</a:t>
            </a:r>
            <a:endParaRPr lang="en-US" altLang="ja-JP" sz="2400" b="1" dirty="0" smtClean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変わらなかった</a:t>
            </a:r>
            <a:r>
              <a:rPr lang="en-US" altLang="ja-JP" sz="2400" b="1" dirty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endParaRPr lang="en-US" altLang="ja-JP" sz="2400" b="1" dirty="0" smtClean="0">
              <a:latin typeface="+mn-ea"/>
              <a:cs typeface="メイリオ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98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モータの異常挙動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2262423"/>
            <a:ext cx="73780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対策として基盤に信号名のラベル貼り付けた</a:t>
            </a:r>
            <a:r>
              <a:rPr lang="en-US" altLang="ja-JP" sz="2800" dirty="0" smtClean="0"/>
              <a:t>.</a:t>
            </a:r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・</a:t>
            </a:r>
            <a:r>
              <a:rPr lang="en-US" altLang="ja-JP" sz="2800" dirty="0" err="1" smtClean="0">
                <a:hlinkClick r:id="rId2"/>
              </a:rPr>
              <a:t>Aruduino</a:t>
            </a:r>
            <a:endParaRPr lang="en-US" altLang="ja-JP" sz="2800" dirty="0"/>
          </a:p>
          <a:p>
            <a:r>
              <a:rPr lang="ja-JP" altLang="en-US" sz="2800" dirty="0" smtClean="0"/>
              <a:t>・</a:t>
            </a:r>
            <a:r>
              <a:rPr lang="en-US" altLang="ja-JP" sz="2800" dirty="0" smtClean="0">
                <a:hlinkClick r:id="rId3"/>
              </a:rPr>
              <a:t>Raspberry Pi</a:t>
            </a:r>
            <a:endParaRPr lang="en-US" altLang="ja-JP" sz="2800" dirty="0" smtClean="0"/>
          </a:p>
          <a:p>
            <a:r>
              <a:rPr lang="ja-JP" altLang="en-US" sz="2800" dirty="0" smtClean="0"/>
              <a:t>・</a:t>
            </a:r>
            <a:r>
              <a:rPr lang="ja-JP" altLang="en-US" sz="2800" dirty="0" smtClean="0">
                <a:hlinkClick r:id="rId4"/>
              </a:rPr>
              <a:t>電源</a:t>
            </a:r>
            <a:r>
              <a:rPr lang="ja-JP" altLang="en-US" sz="2800" dirty="0">
                <a:hlinkClick r:id="rId4"/>
              </a:rPr>
              <a:t>ボード</a:t>
            </a:r>
            <a:endParaRPr lang="en-US" altLang="ja-JP" sz="2800" dirty="0" smtClean="0"/>
          </a:p>
          <a:p>
            <a:endParaRPr lang="en-US" altLang="ja-JP" sz="2400" dirty="0" smtClean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08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7</a:t>
            </a:r>
            <a:r>
              <a:rPr lang="en-US" altLang="ja-JP" dirty="0" smtClean="0"/>
              <a:t>. </a:t>
            </a:r>
            <a:r>
              <a:rPr lang="ja-JP" altLang="en-US" dirty="0"/>
              <a:t>今後</a:t>
            </a:r>
            <a:r>
              <a:rPr lang="ja-JP" altLang="en-US" dirty="0" smtClean="0"/>
              <a:t>につい</a:t>
            </a:r>
            <a:r>
              <a:rPr lang="ja-JP" altLang="en-US" dirty="0"/>
              <a:t>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50277" y="1466821"/>
            <a:ext cx="7643445" cy="358611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今後私たち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MIRS1803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は</a:t>
            </a:r>
            <a:endParaRPr lang="en-US" altLang="ja-JP" sz="2400" b="1" dirty="0" smtClean="0">
              <a:latin typeface="+mn-ea"/>
              <a:cs typeface="メイリオ" pitchFamily="50" charset="-128"/>
            </a:endParaRPr>
          </a:p>
          <a:p>
            <a:pPr algn="ctr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班員</a:t>
            </a:r>
            <a:r>
              <a:rPr lang="ja-JP" altLang="en-US" sz="2400" b="1" dirty="0">
                <a:latin typeface="+mn-ea"/>
                <a:cs typeface="メイリオ" pitchFamily="50" charset="-128"/>
              </a:rPr>
              <a:t>全員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で技術の向上を目指し</a:t>
            </a:r>
            <a:r>
              <a:rPr lang="en-US" altLang="ja-JP" sz="2400" b="1" dirty="0">
                <a:latin typeface="+mn-ea"/>
                <a:cs typeface="メイリオ" pitchFamily="50" charset="-128"/>
              </a:rPr>
              <a:t>,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今回起こった</a:t>
            </a:r>
            <a:endParaRPr lang="en-US" altLang="ja-JP" sz="2400" b="1" dirty="0" smtClean="0">
              <a:latin typeface="+mn-ea"/>
              <a:cs typeface="メイリオ" pitchFamily="50" charset="-128"/>
            </a:endParaRPr>
          </a:p>
          <a:p>
            <a:pPr algn="ctr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不具合を繰り返さないように細心の注意を払って</a:t>
            </a:r>
            <a:endParaRPr lang="en-US" altLang="ja-JP" sz="2400" b="1" dirty="0" smtClean="0">
              <a:latin typeface="+mn-ea"/>
              <a:cs typeface="メイリオ" pitchFamily="50" charset="-128"/>
            </a:endParaRPr>
          </a:p>
          <a:p>
            <a:pPr algn="ctr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よりよい製品作りに努めます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.</a:t>
            </a:r>
          </a:p>
          <a:p>
            <a:pPr algn="ctr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また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,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今後の活動を発展させていくために</a:t>
            </a:r>
            <a:endParaRPr lang="en-US" altLang="ja-JP" sz="2400" b="1" dirty="0" smtClean="0">
              <a:latin typeface="+mn-ea"/>
              <a:cs typeface="メイリオ" pitchFamily="50" charset="-128"/>
            </a:endParaRPr>
          </a:p>
          <a:p>
            <a:pPr algn="ctr">
              <a:lnSpc>
                <a:spcPct val="130000"/>
              </a:lnSpc>
              <a:spcAft>
                <a:spcPts val="1108"/>
              </a:spcAft>
            </a:pPr>
            <a:r>
              <a:rPr lang="ja-JP" altLang="en-US" sz="2400" b="1" dirty="0" smtClean="0">
                <a:latin typeface="+mn-ea"/>
                <a:cs typeface="メイリオ" pitchFamily="50" charset="-128"/>
              </a:rPr>
              <a:t>班員</a:t>
            </a:r>
            <a:r>
              <a:rPr lang="ja-JP" altLang="en-US" sz="2400" b="1" smtClean="0">
                <a:latin typeface="+mn-ea"/>
                <a:cs typeface="メイリオ" pitchFamily="50" charset="-128"/>
              </a:rPr>
              <a:t>同士の結束を固めていきたい</a:t>
            </a:r>
            <a:r>
              <a:rPr lang="ja-JP" altLang="en-US" sz="2400" b="1" dirty="0" smtClean="0">
                <a:latin typeface="+mn-ea"/>
                <a:cs typeface="メイリオ" pitchFamily="50" charset="-128"/>
              </a:rPr>
              <a:t>と思います</a:t>
            </a:r>
            <a:r>
              <a:rPr lang="en-US" altLang="ja-JP" sz="2400" b="1" dirty="0" smtClean="0">
                <a:latin typeface="+mn-ea"/>
                <a:cs typeface="メイリオ" pitchFamily="50" charset="-128"/>
              </a:rPr>
              <a:t>.</a:t>
            </a:r>
          </a:p>
        </p:txBody>
      </p:sp>
      <p:sp>
        <p:nvSpPr>
          <p:cNvPr id="6" name="正方形/長方形 5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68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6758880" y="6600887"/>
            <a:ext cx="2133600" cy="257113"/>
          </a:xfrm>
        </p:spPr>
        <p:txBody>
          <a:bodyPr/>
          <a:lstStyle/>
          <a:p>
            <a:fld id="{FB3508C7-2FE0-4945-9CBD-863E05F850D2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07259" y="2967841"/>
            <a:ext cx="432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 smtClean="0">
                <a:solidFill>
                  <a:schemeClr val="bg1"/>
                </a:solidFill>
                <a:latin typeface="Aharoni" panose="02010803020104030203" pitchFamily="2" charset="-79"/>
                <a:ea typeface="HG創英角ﾎﾟｯﾌﾟ体" panose="040B0A09000000000000" pitchFamily="49" charset="-128"/>
                <a:cs typeface="Aharoni" panose="02010803020104030203" pitchFamily="2" charset="-79"/>
              </a:rPr>
              <a:t>MIRS1803</a:t>
            </a:r>
            <a:endParaRPr kumimoji="1" lang="ja-JP" altLang="en-US" sz="7200" dirty="0">
              <a:solidFill>
                <a:schemeClr val="bg1"/>
              </a:solidFill>
              <a:latin typeface="Aharoni" panose="02010803020104030203" pitchFamily="2" charset="-79"/>
              <a:ea typeface="HG創英角ﾎﾟｯﾌﾟ体" panose="040B0A09000000000000" pitchFamily="49" charset="-128"/>
              <a:cs typeface="Aharoni" panose="02010803020104030203" pitchFamily="2" charset="-79"/>
            </a:endParaRPr>
          </a:p>
        </p:txBody>
      </p:sp>
      <p:sp>
        <p:nvSpPr>
          <p:cNvPr id="6" name="直角三角形 5"/>
          <p:cNvSpPr/>
          <p:nvPr/>
        </p:nvSpPr>
        <p:spPr bwMode="auto">
          <a:xfrm flipV="1">
            <a:off x="0" y="-1"/>
            <a:ext cx="2195736" cy="224086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</a:pPr>
            <a:endParaRPr lang="ja-JP" altLang="en-US" sz="1477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/>
          <p:cNvSpPr/>
          <p:nvPr/>
        </p:nvSpPr>
        <p:spPr bwMode="auto">
          <a:xfrm rot="10800000" flipV="1">
            <a:off x="6948264" y="4613464"/>
            <a:ext cx="2195736" cy="224086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</a:pPr>
            <a:endParaRPr lang="ja-JP" altLang="en-US" sz="1477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98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1. </a:t>
            </a:r>
            <a:r>
              <a:rPr lang="ja-JP" altLang="en-US" dirty="0"/>
              <a:t>標準機</a:t>
            </a:r>
            <a:r>
              <a:rPr lang="ja-JP" altLang="en-US" dirty="0" smtClean="0"/>
              <a:t>の概要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750278" y="1202291"/>
            <a:ext cx="7643445" cy="44313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215" dirty="0">
                <a:latin typeface="+mn-ea"/>
                <a:cs typeface="メイリオ" pitchFamily="50" charset="-128"/>
              </a:rPr>
              <a:t>今回は</a:t>
            </a:r>
            <a:r>
              <a:rPr lang="en-US" altLang="ja-JP" sz="2215" dirty="0">
                <a:latin typeface="+mn-ea"/>
                <a:cs typeface="メイリオ" pitchFamily="50" charset="-128"/>
              </a:rPr>
              <a:t>MIRSMG4</a:t>
            </a:r>
            <a:r>
              <a:rPr lang="ja-JP" altLang="en-US" sz="2215" dirty="0">
                <a:latin typeface="+mn-ea"/>
                <a:cs typeface="メイリオ" pitchFamily="50" charset="-128"/>
              </a:rPr>
              <a:t>の標準機を作成しました</a:t>
            </a:r>
            <a:r>
              <a:rPr lang="en-US" altLang="ja-JP" sz="2215" dirty="0">
                <a:latin typeface="+mn-ea"/>
                <a:cs typeface="メイリオ" pitchFamily="50" charset="-128"/>
              </a:rPr>
              <a:t>.</a:t>
            </a:r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auto">
          <a:xfrm>
            <a:off x="1713836" y="1905865"/>
            <a:ext cx="2326412" cy="603590"/>
          </a:xfrm>
          <a:prstGeom prst="roundRect">
            <a:avLst>
              <a:gd name="adj" fmla="val 8397"/>
            </a:avLst>
          </a:prstGeom>
          <a:solidFill>
            <a:schemeClr val="tx2">
              <a:alpha val="80000"/>
            </a:schemeClr>
          </a:solidFill>
          <a:ln>
            <a:noFill/>
          </a:ln>
          <a:effectLst/>
          <a:extLst/>
        </p:spPr>
        <p:txBody>
          <a:bodyPr wrap="square" lIns="99692" tIns="132923" rIns="99692" bIns="99692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ja-JP" sz="1846" dirty="0">
                <a:solidFill>
                  <a:srgbClr val="FFFFFF"/>
                </a:solidFill>
                <a:latin typeface="+mn-ea"/>
                <a:cs typeface="メイリオ" pitchFamily="50" charset="-128"/>
              </a:rPr>
              <a:t>MIRSMG4</a:t>
            </a:r>
            <a:endParaRPr lang="ja-JP" altLang="en-US" sz="1846" dirty="0">
              <a:solidFill>
                <a:srgbClr val="FFFFFF"/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41" name="二等辺三角形 40"/>
          <p:cNvSpPr/>
          <p:nvPr/>
        </p:nvSpPr>
        <p:spPr bwMode="auto">
          <a:xfrm rot="10800000" flipH="1">
            <a:off x="2987824" y="2494835"/>
            <a:ext cx="398814" cy="417553"/>
          </a:xfrm>
          <a:prstGeom prst="triangle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  <a:ex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</a:pPr>
            <a:endParaRPr lang="ja-JP" altLang="en-US" sz="1477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748083" y="6239207"/>
            <a:ext cx="7645639" cy="1589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r">
              <a:lnSpc>
                <a:spcPct val="140000"/>
              </a:lnSpc>
              <a:spcBef>
                <a:spcPct val="0"/>
              </a:spcBef>
            </a:pPr>
            <a:r>
              <a:rPr lang="ja-JP" altLang="en-US" sz="738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endParaRPr lang="en-US" altLang="ja-JP" sz="738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500373" y="6004375"/>
            <a:ext cx="5812372" cy="480807"/>
          </a:xfrm>
          <a:prstGeom prst="roundRect">
            <a:avLst>
              <a:gd name="adj" fmla="val 70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sysDot"/>
          </a:ln>
          <a:effectLst/>
          <a:extLst/>
        </p:spPr>
        <p:txBody>
          <a:bodyPr wrap="square" lIns="166154" tIns="99692" rIns="166154" bIns="83077">
            <a:spAutoFit/>
          </a:bodyPr>
          <a:lstStyle/>
          <a:p>
            <a:pPr marL="580307" lvl="1" indent="-158265" algn="just">
              <a:lnSpc>
                <a:spcPct val="140000"/>
              </a:lnSpc>
              <a:spcAft>
                <a:spcPts val="1108"/>
              </a:spcAft>
              <a:buFont typeface="メイリオ" panose="020B0604030504040204" pitchFamily="50" charset="-128"/>
              <a:buChar char="※"/>
            </a:pPr>
            <a:r>
              <a:rPr lang="en-US" altLang="ja-JP" sz="1292" dirty="0">
                <a:latin typeface="+mn-ea"/>
                <a:cs typeface="メイリオ" pitchFamily="50" charset="-128"/>
                <a:hlinkClick r:id="rId2"/>
              </a:rPr>
              <a:t>http://www2.denshi.numazu-ct.ac.jp/mirsdoc2/mirsmg4d/</a:t>
            </a:r>
            <a:endParaRPr lang="en-US" altLang="ja-JP" sz="1292" dirty="0">
              <a:latin typeface="+mn-ea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463" y="2982011"/>
            <a:ext cx="3790191" cy="242433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6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 </a:t>
            </a:r>
            <a:r>
              <a:rPr lang="ja-JP" altLang="en-US" dirty="0"/>
              <a:t>メカ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50277" y="948602"/>
            <a:ext cx="7643445" cy="277992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215" b="1" dirty="0">
                <a:latin typeface="+mn-ea"/>
                <a:cs typeface="メイリオ" pitchFamily="50" charset="-128"/>
              </a:rPr>
              <a:t>主に標準機の組み立てを行った</a:t>
            </a:r>
            <a:r>
              <a:rPr lang="en-US" altLang="ja-JP" sz="2215" b="1" dirty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215" b="1" dirty="0" smtClean="0">
                <a:latin typeface="+mn-ea"/>
                <a:cs typeface="メイリオ" pitchFamily="50" charset="-128"/>
              </a:rPr>
              <a:t>また</a:t>
            </a:r>
            <a:r>
              <a:rPr lang="en-US" altLang="ja-JP" sz="2215" b="1" dirty="0" smtClean="0">
                <a:latin typeface="+mn-ea"/>
                <a:cs typeface="メイリオ" pitchFamily="50" charset="-128"/>
              </a:rPr>
              <a:t>,SolidWorks</a:t>
            </a:r>
            <a:r>
              <a:rPr lang="ja-JP" altLang="en-US" sz="2215" b="1" dirty="0">
                <a:latin typeface="+mn-ea"/>
                <a:cs typeface="メイリオ" pitchFamily="50" charset="-128"/>
              </a:rPr>
              <a:t>を</a:t>
            </a:r>
            <a:r>
              <a:rPr lang="ja-JP" altLang="en-US" sz="2215" b="1" dirty="0" smtClean="0">
                <a:latin typeface="+mn-ea"/>
                <a:cs typeface="メイリオ" pitchFamily="50" charset="-128"/>
              </a:rPr>
              <a:t>用いてバッテリーホルダーの</a:t>
            </a:r>
            <a:endParaRPr lang="en-US" altLang="ja-JP" sz="2215" b="1" dirty="0" smtClean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215" b="1" dirty="0" smtClean="0">
                <a:latin typeface="+mn-ea"/>
                <a:cs typeface="メイリオ" pitchFamily="50" charset="-128"/>
              </a:rPr>
              <a:t>設計</a:t>
            </a:r>
            <a:r>
              <a:rPr lang="ja-JP" altLang="en-US" sz="2215" b="1" dirty="0">
                <a:latin typeface="+mn-ea"/>
                <a:cs typeface="メイリオ" pitchFamily="50" charset="-128"/>
              </a:rPr>
              <a:t>を</a:t>
            </a:r>
            <a:r>
              <a:rPr lang="ja-JP" altLang="en-US" sz="2215" b="1" dirty="0" smtClean="0">
                <a:latin typeface="+mn-ea"/>
                <a:cs typeface="メイリオ" pitchFamily="50" charset="-128"/>
              </a:rPr>
              <a:t>行い</a:t>
            </a:r>
            <a:r>
              <a:rPr lang="en-US" altLang="ja-JP" sz="2215" b="1" dirty="0" smtClean="0">
                <a:latin typeface="+mn-ea"/>
                <a:cs typeface="メイリオ" pitchFamily="50" charset="-128"/>
              </a:rPr>
              <a:t>,3D</a:t>
            </a:r>
            <a:r>
              <a:rPr lang="ja-JP" altLang="en-US" sz="2215" b="1" dirty="0">
                <a:latin typeface="+mn-ea"/>
                <a:cs typeface="メイリオ" pitchFamily="50" charset="-128"/>
              </a:rPr>
              <a:t>プリンターで</a:t>
            </a:r>
            <a:r>
              <a:rPr lang="ja-JP" altLang="en-US" sz="2215" b="1" dirty="0" smtClean="0">
                <a:latin typeface="+mn-ea"/>
                <a:cs typeface="メイリオ" pitchFamily="50" charset="-128"/>
              </a:rPr>
              <a:t>作成した</a:t>
            </a:r>
            <a:r>
              <a:rPr lang="en-US" altLang="ja-JP" sz="2215" b="1" dirty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215" b="1" dirty="0">
                <a:latin typeface="+mn-ea"/>
                <a:cs typeface="メイリオ" pitchFamily="50" charset="-128"/>
              </a:rPr>
              <a:t>駆動用と制御用で違うものを作成した</a:t>
            </a:r>
            <a:r>
              <a:rPr lang="en-US" altLang="ja-JP" sz="2215" b="1" dirty="0">
                <a:latin typeface="+mn-ea"/>
                <a:cs typeface="メイリオ" pitchFamily="50" charset="-128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endParaRPr lang="en-US" altLang="ja-JP" sz="2215" b="1" dirty="0">
              <a:latin typeface="+mn-ea"/>
              <a:cs typeface="メイリオ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69" y="3221788"/>
            <a:ext cx="5112060" cy="3501008"/>
          </a:xfrm>
          <a:prstGeom prst="rect">
            <a:avLst/>
          </a:prstGeom>
          <a:ln w="190500" cap="sq">
            <a:solidFill>
              <a:schemeClr val="accent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592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バッテリーホルダー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6851" y="1479132"/>
            <a:ext cx="7650298" cy="452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solidFill>
                  <a:schemeClr val="accent3"/>
                </a:solidFill>
              </a:rPr>
              <a:t>&lt;</a:t>
            </a:r>
            <a:r>
              <a:rPr lang="ja-JP" altLang="en-US" sz="2215" dirty="0">
                <a:solidFill>
                  <a:schemeClr val="accent3"/>
                </a:solidFill>
              </a:rPr>
              <a:t>工夫点</a:t>
            </a:r>
            <a:r>
              <a:rPr lang="en-US" altLang="ja-JP" sz="2215" dirty="0">
                <a:solidFill>
                  <a:schemeClr val="accent3"/>
                </a:solidFill>
              </a:rPr>
              <a:t>&gt;</a:t>
            </a:r>
          </a:p>
          <a:p>
            <a:r>
              <a:rPr lang="ja-JP" altLang="en-US" sz="2215" dirty="0"/>
              <a:t>制御用の方</a:t>
            </a:r>
            <a:r>
              <a:rPr lang="ja-JP" altLang="en-US" sz="2215" dirty="0" smtClean="0"/>
              <a:t>は</a:t>
            </a:r>
            <a:r>
              <a:rPr lang="en-US" altLang="ja-JP" sz="2215" dirty="0" smtClean="0"/>
              <a:t>,</a:t>
            </a:r>
            <a:r>
              <a:rPr lang="ja-JP" altLang="en-US" sz="2215" dirty="0" smtClean="0"/>
              <a:t>バッテリー</a:t>
            </a:r>
            <a:r>
              <a:rPr lang="ja-JP" altLang="en-US" sz="2215" dirty="0"/>
              <a:t>全体を囲む形状に</a:t>
            </a:r>
            <a:r>
              <a:rPr lang="ja-JP" altLang="en-US" sz="2215" dirty="0" smtClean="0"/>
              <a:t>して</a:t>
            </a:r>
            <a:r>
              <a:rPr lang="en-US" altLang="ja-JP" sz="2215" dirty="0" smtClean="0"/>
              <a:t>,</a:t>
            </a:r>
          </a:p>
          <a:p>
            <a:r>
              <a:rPr lang="ja-JP" altLang="en-US" sz="2215" dirty="0" smtClean="0"/>
              <a:t>落下しにくくした</a:t>
            </a:r>
            <a:r>
              <a:rPr lang="en-US" altLang="ja-JP" sz="2215" dirty="0" smtClean="0"/>
              <a:t>.</a:t>
            </a:r>
            <a:r>
              <a:rPr lang="ja-JP" altLang="en-US" sz="2215" dirty="0" smtClean="0"/>
              <a:t>また</a:t>
            </a:r>
            <a:r>
              <a:rPr lang="en-US" altLang="ja-JP" sz="2215" dirty="0" smtClean="0"/>
              <a:t>,</a:t>
            </a:r>
            <a:r>
              <a:rPr lang="ja-JP" altLang="en-US" sz="2215" dirty="0" smtClean="0"/>
              <a:t>底に空洞を</a:t>
            </a:r>
            <a:r>
              <a:rPr lang="ja-JP" altLang="en-US" sz="2215" dirty="0"/>
              <a:t>設</a:t>
            </a:r>
            <a:r>
              <a:rPr lang="ja-JP" altLang="en-US" sz="2215" dirty="0" smtClean="0"/>
              <a:t>け熱を</a:t>
            </a:r>
            <a:endParaRPr lang="en-US" altLang="ja-JP" sz="2215" dirty="0" smtClean="0"/>
          </a:p>
          <a:p>
            <a:r>
              <a:rPr lang="ja-JP" altLang="en-US" sz="2215" dirty="0" smtClean="0"/>
              <a:t>放出しやすいようにした</a:t>
            </a:r>
            <a:r>
              <a:rPr lang="en-US" altLang="ja-JP" sz="2215" dirty="0" smtClean="0"/>
              <a:t>.</a:t>
            </a:r>
          </a:p>
          <a:p>
            <a:endParaRPr lang="en-US" altLang="ja-JP" sz="2215" dirty="0"/>
          </a:p>
          <a:p>
            <a:r>
              <a:rPr lang="ja-JP" altLang="en-US" sz="2215" dirty="0" smtClean="0"/>
              <a:t>駆動用の方は</a:t>
            </a:r>
            <a:r>
              <a:rPr lang="en-US" altLang="ja-JP" sz="2215" dirty="0" smtClean="0"/>
              <a:t>,</a:t>
            </a:r>
            <a:r>
              <a:rPr lang="ja-JP" altLang="en-US" sz="2215" dirty="0" smtClean="0"/>
              <a:t>角に丸みを帯びさせて安全面を考えた</a:t>
            </a:r>
            <a:r>
              <a:rPr lang="en-US" altLang="ja-JP" sz="2215" dirty="0" smtClean="0"/>
              <a:t>.</a:t>
            </a:r>
          </a:p>
          <a:p>
            <a:r>
              <a:rPr lang="ja-JP" altLang="en-US" sz="2215" dirty="0" smtClean="0"/>
              <a:t>支える</a:t>
            </a:r>
            <a:r>
              <a:rPr lang="ja-JP" altLang="en-US" sz="2215" dirty="0"/>
              <a:t>面</a:t>
            </a:r>
            <a:r>
              <a:rPr lang="ja-JP" altLang="en-US" sz="2215" dirty="0" smtClean="0"/>
              <a:t>を長くして落下しにくくした</a:t>
            </a:r>
            <a:r>
              <a:rPr lang="en-US" altLang="ja-JP" sz="2215" dirty="0" smtClean="0"/>
              <a:t>.</a:t>
            </a:r>
          </a:p>
          <a:p>
            <a:endParaRPr lang="en-US" altLang="ja-JP" sz="2215" dirty="0"/>
          </a:p>
          <a:p>
            <a:r>
              <a:rPr lang="en-US" altLang="ja-JP" sz="2215" dirty="0" smtClean="0">
                <a:solidFill>
                  <a:schemeClr val="accent2"/>
                </a:solidFill>
              </a:rPr>
              <a:t>&lt;</a:t>
            </a:r>
            <a:r>
              <a:rPr lang="ja-JP" altLang="en-US" sz="2215" dirty="0" smtClean="0">
                <a:solidFill>
                  <a:schemeClr val="accent2"/>
                </a:solidFill>
              </a:rPr>
              <a:t>反省点</a:t>
            </a:r>
            <a:r>
              <a:rPr lang="en-US" altLang="ja-JP" sz="2215" dirty="0" smtClean="0">
                <a:solidFill>
                  <a:schemeClr val="accent2"/>
                </a:solidFill>
              </a:rPr>
              <a:t>&gt;</a:t>
            </a:r>
          </a:p>
          <a:p>
            <a:r>
              <a:rPr lang="ja-JP" altLang="en-US" sz="2215" dirty="0" smtClean="0"/>
              <a:t>駆動用のホルダーは寸法ミスで</a:t>
            </a:r>
            <a:r>
              <a:rPr lang="en-US" altLang="ja-JP" sz="2215" dirty="0" smtClean="0"/>
              <a:t>2</a:t>
            </a:r>
            <a:r>
              <a:rPr lang="ja-JP" altLang="en-US" sz="2215" dirty="0" smtClean="0"/>
              <a:t>回失敗した</a:t>
            </a:r>
            <a:r>
              <a:rPr lang="en-US" altLang="ja-JP" sz="2215" dirty="0" smtClean="0"/>
              <a:t>.</a:t>
            </a:r>
          </a:p>
          <a:p>
            <a:r>
              <a:rPr lang="ja-JP" altLang="en-US" sz="2215" dirty="0" smtClean="0"/>
              <a:t>今後このようなことが起こらないように</a:t>
            </a:r>
            <a:r>
              <a:rPr lang="en-US" altLang="ja-JP" sz="2215" dirty="0" smtClean="0"/>
              <a:t>,</a:t>
            </a:r>
            <a:r>
              <a:rPr lang="ja-JP" altLang="en-US" sz="2215" dirty="0" smtClean="0"/>
              <a:t>スケールや</a:t>
            </a:r>
            <a:endParaRPr lang="en-US" altLang="ja-JP" sz="2215" dirty="0" smtClean="0"/>
          </a:p>
          <a:p>
            <a:r>
              <a:rPr lang="ja-JP" altLang="en-US" sz="2215" dirty="0" smtClean="0"/>
              <a:t>ノギスを用いて</a:t>
            </a:r>
            <a:r>
              <a:rPr lang="en-US" altLang="ja-JP" sz="2215" dirty="0" smtClean="0"/>
              <a:t>,</a:t>
            </a:r>
            <a:r>
              <a:rPr lang="ja-JP" altLang="en-US" sz="2215" dirty="0" smtClean="0"/>
              <a:t>正確な値を測ってから設計を</a:t>
            </a:r>
            <a:endParaRPr lang="en-US" altLang="ja-JP" sz="2215" dirty="0" smtClean="0"/>
          </a:p>
          <a:p>
            <a:r>
              <a:rPr lang="ja-JP" altLang="en-US" sz="2215" dirty="0" smtClean="0"/>
              <a:t>行うようにする</a:t>
            </a:r>
            <a:r>
              <a:rPr lang="en-US" altLang="ja-JP" sz="2215" dirty="0" smtClean="0"/>
              <a:t>.</a:t>
            </a:r>
          </a:p>
        </p:txBody>
      </p:sp>
      <p:sp>
        <p:nvSpPr>
          <p:cNvPr id="6" name="正方形/長方形 5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36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3. </a:t>
            </a:r>
            <a:r>
              <a:rPr lang="ja-JP" altLang="en-US" dirty="0"/>
              <a:t>エレキ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50278" y="1202292"/>
            <a:ext cx="7643445" cy="161153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en-US" altLang="ja-JP" sz="2215" b="1" dirty="0" smtClean="0">
                <a:latin typeface="+mn-ea"/>
                <a:cs typeface="メイリオ" pitchFamily="50" charset="-128"/>
              </a:rPr>
              <a:t>Arduino</a:t>
            </a:r>
            <a:r>
              <a:rPr lang="ja-JP" altLang="en-US" sz="2215" b="1" dirty="0" smtClean="0">
                <a:latin typeface="+mn-ea"/>
                <a:cs typeface="メイリオ" pitchFamily="50" charset="-128"/>
              </a:rPr>
              <a:t>と</a:t>
            </a:r>
            <a:r>
              <a:rPr lang="en-US" altLang="ja-JP" sz="2215" b="1" dirty="0" smtClean="0">
                <a:latin typeface="+mn-ea"/>
                <a:cs typeface="メイリオ" pitchFamily="50" charset="-128"/>
              </a:rPr>
              <a:t>Raspberry Pi</a:t>
            </a:r>
            <a:r>
              <a:rPr lang="ja-JP" altLang="en-US" sz="2215" b="1" dirty="0" smtClean="0">
                <a:latin typeface="+mn-ea"/>
                <a:cs typeface="メイリオ" pitchFamily="50" charset="-128"/>
              </a:rPr>
              <a:t>のシールドと</a:t>
            </a:r>
            <a:endParaRPr lang="en-US" altLang="ja-JP" sz="2215" b="1" dirty="0" smtClean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215" b="1" dirty="0" smtClean="0">
                <a:latin typeface="+mn-ea"/>
                <a:cs typeface="メイリオ" pitchFamily="50" charset="-128"/>
              </a:rPr>
              <a:t>電源</a:t>
            </a:r>
            <a:r>
              <a:rPr lang="ja-JP" altLang="en-US" sz="2215" b="1" dirty="0">
                <a:latin typeface="+mn-ea"/>
                <a:cs typeface="メイリオ" pitchFamily="50" charset="-128"/>
              </a:rPr>
              <a:t>ボード</a:t>
            </a:r>
            <a:r>
              <a:rPr lang="ja-JP" altLang="en-US" sz="2215" b="1" dirty="0" smtClean="0">
                <a:latin typeface="+mn-ea"/>
                <a:cs typeface="メイリオ" pitchFamily="50" charset="-128"/>
              </a:rPr>
              <a:t>を作成した</a:t>
            </a:r>
            <a:r>
              <a:rPr lang="en-US" altLang="ja-JP" sz="2215" b="1" dirty="0" smtClean="0">
                <a:latin typeface="+mn-ea"/>
                <a:cs typeface="メイリオ" pitchFamily="50" charset="-128"/>
              </a:rPr>
              <a:t>.</a:t>
            </a:r>
            <a:endParaRPr lang="en-US" altLang="ja-JP" sz="2215" b="1" dirty="0">
              <a:latin typeface="+mn-ea"/>
              <a:cs typeface="メイリオ" pitchFamily="50" charset="-128"/>
            </a:endParaRPr>
          </a:p>
          <a:p>
            <a:pPr algn="just">
              <a:lnSpc>
                <a:spcPct val="130000"/>
              </a:lnSpc>
              <a:spcAft>
                <a:spcPts val="1108"/>
              </a:spcAft>
            </a:pPr>
            <a:r>
              <a:rPr lang="ja-JP" altLang="en-US" sz="2215" b="1" dirty="0" smtClean="0">
                <a:latin typeface="+mn-ea"/>
                <a:cs typeface="メイリオ" pitchFamily="50" charset="-128"/>
              </a:rPr>
              <a:t>また</a:t>
            </a:r>
            <a:r>
              <a:rPr lang="en-US" altLang="ja-JP" sz="2215" b="1" dirty="0" smtClean="0">
                <a:latin typeface="+mn-ea"/>
                <a:cs typeface="メイリオ" pitchFamily="50" charset="-128"/>
              </a:rPr>
              <a:t>,</a:t>
            </a:r>
            <a:r>
              <a:rPr lang="ja-JP" altLang="en-US" sz="2215" b="1" dirty="0" smtClean="0">
                <a:latin typeface="+mn-ea"/>
                <a:cs typeface="メイリオ" pitchFamily="50" charset="-128"/>
              </a:rPr>
              <a:t>モータのケーブル作成もおこなった</a:t>
            </a:r>
            <a:r>
              <a:rPr lang="en-US" altLang="ja-JP" sz="2215" b="1" dirty="0" smtClean="0">
                <a:latin typeface="+mn-ea"/>
                <a:cs typeface="メイリオ" pitchFamily="50" charset="-128"/>
              </a:rPr>
              <a:t>.</a:t>
            </a:r>
            <a:endParaRPr lang="en-US" altLang="ja-JP" sz="2215" b="1" dirty="0">
              <a:latin typeface="+mn-ea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8" y="3897052"/>
            <a:ext cx="2286521" cy="22865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91" y="3673025"/>
            <a:ext cx="2268476" cy="273457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0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Arduino</a:t>
            </a:r>
            <a:r>
              <a:rPr lang="ja-JP" altLang="en-US" dirty="0" smtClean="0"/>
              <a:t>用シールド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980728"/>
            <a:ext cx="7378050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85" dirty="0" smtClean="0">
                <a:hlinkClick r:id="rId3"/>
              </a:rPr>
              <a:t>Arduino</a:t>
            </a:r>
            <a:r>
              <a:rPr lang="ja-JP" altLang="en-US" sz="2585" dirty="0" smtClean="0">
                <a:hlinkClick r:id="rId3"/>
              </a:rPr>
              <a:t>のセットアップとデバイス接続</a:t>
            </a:r>
            <a:r>
              <a:rPr lang="ja-JP" altLang="en-US" sz="2585" dirty="0" smtClean="0"/>
              <a:t>をもとに</a:t>
            </a:r>
            <a:endParaRPr lang="en-US" altLang="ja-JP" sz="2585" dirty="0" smtClean="0"/>
          </a:p>
          <a:p>
            <a:r>
              <a:rPr lang="ja-JP" altLang="en-US" sz="2585" dirty="0" smtClean="0"/>
              <a:t>作成した。</a:t>
            </a:r>
            <a:endParaRPr lang="ja-JP" altLang="en-US" sz="2585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8" y="2622155"/>
            <a:ext cx="4122689" cy="231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90" y="2622155"/>
            <a:ext cx="4122690" cy="231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テキスト ボックス 7"/>
          <p:cNvSpPr txBox="1"/>
          <p:nvPr/>
        </p:nvSpPr>
        <p:spPr>
          <a:xfrm>
            <a:off x="1335842" y="5694660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部品面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03043" y="56946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はんだ面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3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Arduino</a:t>
            </a:r>
            <a:r>
              <a:rPr lang="ja-JP" altLang="en-US" dirty="0" smtClean="0"/>
              <a:t>用シールド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2049104"/>
            <a:ext cx="73780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accent3"/>
                </a:solidFill>
              </a:rPr>
              <a:t>&lt;</a:t>
            </a:r>
            <a:r>
              <a:rPr lang="ja-JP" altLang="en-US" sz="2400" dirty="0" smtClean="0">
                <a:solidFill>
                  <a:schemeClr val="accent3"/>
                </a:solidFill>
              </a:rPr>
              <a:t>工夫点</a:t>
            </a:r>
            <a:r>
              <a:rPr lang="en-US" altLang="ja-JP" sz="2400" dirty="0" smtClean="0">
                <a:solidFill>
                  <a:schemeClr val="accent3"/>
                </a:solidFill>
              </a:rPr>
              <a:t>&gt;</a:t>
            </a:r>
          </a:p>
          <a:p>
            <a:r>
              <a:rPr lang="ja-JP" altLang="en-US" sz="2400" dirty="0" smtClean="0"/>
              <a:t>基板の設計時に配線が複雑にならないように</a:t>
            </a:r>
            <a:endParaRPr lang="en-US" altLang="ja-JP" sz="2400" dirty="0" smtClean="0"/>
          </a:p>
          <a:p>
            <a:r>
              <a:rPr lang="ja-JP" altLang="en-US" sz="2400" dirty="0"/>
              <a:t>努力</a:t>
            </a:r>
            <a:r>
              <a:rPr lang="ja-JP" altLang="en-US" sz="2400" dirty="0" smtClean="0"/>
              <a:t>をした</a:t>
            </a:r>
            <a:r>
              <a:rPr lang="en-US" altLang="ja-JP" sz="2400" dirty="0" smtClean="0"/>
              <a:t>.</a:t>
            </a:r>
          </a:p>
          <a:p>
            <a:r>
              <a:rPr lang="ja-JP" altLang="en-US" sz="2400" dirty="0" smtClean="0"/>
              <a:t>また</a:t>
            </a:r>
            <a:r>
              <a:rPr lang="en-US" altLang="ja-JP" sz="2400" dirty="0" smtClean="0"/>
              <a:t>,</a:t>
            </a:r>
            <a:r>
              <a:rPr lang="ja-JP" altLang="en-US" sz="2400" dirty="0" smtClean="0"/>
              <a:t>今後を見据え</a:t>
            </a:r>
            <a:endParaRPr lang="en-US" altLang="ja-JP" sz="2400" dirty="0" smtClean="0"/>
          </a:p>
          <a:p>
            <a:r>
              <a:rPr lang="ja-JP" altLang="en-US" sz="2400" dirty="0" smtClean="0"/>
              <a:t>拡張</a:t>
            </a:r>
            <a:r>
              <a:rPr lang="ja-JP" altLang="en-US" sz="2400" dirty="0"/>
              <a:t>スペース</a:t>
            </a:r>
            <a:r>
              <a:rPr lang="ja-JP" altLang="en-US" sz="2400" dirty="0" smtClean="0"/>
              <a:t>の確保もした</a:t>
            </a:r>
            <a:r>
              <a:rPr lang="en-US" altLang="ja-JP" sz="2400" dirty="0" smtClean="0"/>
              <a:t>.</a:t>
            </a:r>
          </a:p>
          <a:p>
            <a:endParaRPr lang="en-US" altLang="ja-JP" sz="2400" dirty="0"/>
          </a:p>
          <a:p>
            <a:r>
              <a:rPr lang="en-US" altLang="ja-JP" sz="2400" dirty="0" smtClean="0">
                <a:solidFill>
                  <a:schemeClr val="accent2"/>
                </a:solidFill>
              </a:rPr>
              <a:t>&lt;</a:t>
            </a:r>
            <a:r>
              <a:rPr lang="ja-JP" altLang="en-US" sz="2400" dirty="0" smtClean="0">
                <a:solidFill>
                  <a:schemeClr val="accent2"/>
                </a:solidFill>
              </a:rPr>
              <a:t>反省点</a:t>
            </a:r>
            <a:r>
              <a:rPr lang="en-US" altLang="ja-JP" sz="2400" dirty="0" smtClean="0">
                <a:solidFill>
                  <a:schemeClr val="accent2"/>
                </a:solidFill>
              </a:rPr>
              <a:t>&gt;</a:t>
            </a:r>
            <a:endParaRPr lang="en-US" altLang="ja-JP" sz="2400" dirty="0">
              <a:solidFill>
                <a:schemeClr val="accent2"/>
              </a:solidFill>
            </a:endParaRPr>
          </a:p>
          <a:p>
            <a:r>
              <a:rPr lang="ja-JP" altLang="en-US" sz="2400" dirty="0" smtClean="0"/>
              <a:t>作成</a:t>
            </a:r>
            <a:r>
              <a:rPr lang="ja-JP" altLang="en-US" sz="2400" dirty="0"/>
              <a:t>時間</a:t>
            </a:r>
            <a:r>
              <a:rPr lang="ja-JP" altLang="en-US" sz="2400" dirty="0" smtClean="0"/>
              <a:t>が大幅に延びてしまった</a:t>
            </a:r>
            <a:r>
              <a:rPr lang="en-US" altLang="ja-JP" sz="2400" dirty="0" smtClean="0"/>
              <a:t>.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163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Raspberry Pi</a:t>
            </a:r>
            <a:r>
              <a:rPr lang="ja-JP" altLang="en-US" dirty="0" smtClean="0"/>
              <a:t>用シールド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2975" y="980728"/>
            <a:ext cx="7378050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85" dirty="0" smtClean="0">
                <a:hlinkClick r:id="rId2"/>
              </a:rPr>
              <a:t>Raspberry Pi</a:t>
            </a:r>
            <a:r>
              <a:rPr lang="ja-JP" altLang="en-US" sz="2585" dirty="0" smtClean="0">
                <a:hlinkClick r:id="rId2"/>
              </a:rPr>
              <a:t>のセットアップとデバイス接続</a:t>
            </a:r>
            <a:endParaRPr lang="en-US" altLang="ja-JP" sz="2585" dirty="0" smtClean="0"/>
          </a:p>
          <a:p>
            <a:r>
              <a:rPr lang="ja-JP" altLang="en-US" sz="2585" dirty="0" smtClean="0"/>
              <a:t>をもとに作成した。</a:t>
            </a:r>
            <a:endParaRPr lang="ja-JP" altLang="en-US" sz="2585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69655" y="5745421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部品面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10824" y="574542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はんだ面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7" y="2269614"/>
            <a:ext cx="3744416" cy="280831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69614"/>
            <a:ext cx="3757768" cy="281832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 bwMode="auto">
          <a:xfrm>
            <a:off x="3386638" y="6592268"/>
            <a:ext cx="2229478" cy="1491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99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Design">
  <a:themeElements>
    <a:clrScheme name="PowerPoint Design 2017">
      <a:dk1>
        <a:srgbClr val="4D4D4D"/>
      </a:dk1>
      <a:lt1>
        <a:srgbClr val="FFFFFF"/>
      </a:lt1>
      <a:dk2>
        <a:srgbClr val="0071BC"/>
      </a:dk2>
      <a:lt2>
        <a:srgbClr val="E2F1FA"/>
      </a:lt2>
      <a:accent1>
        <a:srgbClr val="00395E"/>
      </a:accent1>
      <a:accent2>
        <a:srgbClr val="0071BC"/>
      </a:accent2>
      <a:accent3>
        <a:srgbClr val="FF5050"/>
      </a:accent3>
      <a:accent4>
        <a:srgbClr val="FF9596"/>
      </a:accent4>
      <a:accent5>
        <a:srgbClr val="EAEAEA"/>
      </a:accent5>
      <a:accent6>
        <a:srgbClr val="AFAFAF"/>
      </a:accent6>
      <a:hlink>
        <a:srgbClr val="2FADFF"/>
      </a:hlink>
      <a:folHlink>
        <a:srgbClr val="00395E"/>
      </a:folHlink>
    </a:clrScheme>
    <a:fontScheme name="PowerPoint Design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>
          <a:solidFill>
            <a:schemeClr val="tx1"/>
          </a:solidFill>
        </a:ln>
        <a:effectLst/>
        <a:ex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23226</TotalTime>
  <Words>805</Words>
  <Application>Microsoft Office PowerPoint</Application>
  <PresentationFormat>画面に合わせる (4:3)</PresentationFormat>
  <Paragraphs>185</Paragraphs>
  <Slides>24</Slides>
  <Notes>6</Notes>
  <HiddenSlides>4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HG創英角ﾎﾟｯﾌﾟ体</vt:lpstr>
      <vt:lpstr>ＭＳ Ｐゴシック</vt:lpstr>
      <vt:lpstr>メイリオ</vt:lpstr>
      <vt:lpstr>Aharoni</vt:lpstr>
      <vt:lpstr>Arial</vt:lpstr>
      <vt:lpstr>Calibri</vt:lpstr>
      <vt:lpstr>PowerPoint Design</vt:lpstr>
      <vt:lpstr>標準機製作報告 ［ 2018年6月8日(金)］</vt:lpstr>
      <vt:lpstr>MIRS1803 本日の報告内容</vt:lpstr>
      <vt:lpstr>1. 標準機の概要</vt:lpstr>
      <vt:lpstr>2. メカ</vt:lpstr>
      <vt:lpstr>バッテリーホルダー</vt:lpstr>
      <vt:lpstr>3. エレキ</vt:lpstr>
      <vt:lpstr>Arduino用シールド</vt:lpstr>
      <vt:lpstr>Arduino用シールド</vt:lpstr>
      <vt:lpstr>Raspberry Pi用シールド</vt:lpstr>
      <vt:lpstr>Raspberry Pi用シールド</vt:lpstr>
      <vt:lpstr>電源ボード</vt:lpstr>
      <vt:lpstr>電源ボード</vt:lpstr>
      <vt:lpstr>モータのケーブル作成</vt:lpstr>
      <vt:lpstr>4.ソフト</vt:lpstr>
      <vt:lpstr>5. 各種試験</vt:lpstr>
      <vt:lpstr>Arduino単体試験</vt:lpstr>
      <vt:lpstr>Raspberry Pi単体試験</vt:lpstr>
      <vt:lpstr>ArduinoとRaspberry Piの接続試験</vt:lpstr>
      <vt:lpstr>統合試験</vt:lpstr>
      <vt:lpstr>ゲイン調整</vt:lpstr>
      <vt:lpstr>6. 不具合報告</vt:lpstr>
      <vt:lpstr>モータの異常挙動</vt:lpstr>
      <vt:lpstr>7. 今後について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Design デザイン・テンプレート</dc:title>
  <dc:creator>鈴木　春人</dc:creator>
  <cp:lastModifiedBy>confuser</cp:lastModifiedBy>
  <cp:revision>1426</cp:revision>
  <cp:lastPrinted>2018-06-06T06:50:19Z</cp:lastPrinted>
  <dcterms:created xsi:type="dcterms:W3CDTF">2013-06-19T15:30:58Z</dcterms:created>
  <dcterms:modified xsi:type="dcterms:W3CDTF">2018-06-07T12:25:33Z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